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256" r:id="rId2"/>
    <p:sldId id="258" r:id="rId3"/>
    <p:sldId id="282" r:id="rId4"/>
    <p:sldId id="259" r:id="rId5"/>
    <p:sldId id="260" r:id="rId6"/>
    <p:sldId id="261" r:id="rId7"/>
    <p:sldId id="283" r:id="rId8"/>
    <p:sldId id="269" r:id="rId9"/>
    <p:sldId id="268" r:id="rId10"/>
    <p:sldId id="267" r:id="rId11"/>
    <p:sldId id="266" r:id="rId12"/>
    <p:sldId id="277" r:id="rId13"/>
    <p:sldId id="264" r:id="rId14"/>
    <p:sldId id="265" r:id="rId15"/>
    <p:sldId id="272" r:id="rId16"/>
    <p:sldId id="274" r:id="rId17"/>
    <p:sldId id="273" r:id="rId18"/>
    <p:sldId id="276" r:id="rId19"/>
    <p:sldId id="275" r:id="rId20"/>
    <p:sldId id="286" r:id="rId21"/>
    <p:sldId id="262" r:id="rId22"/>
    <p:sldId id="270" r:id="rId23"/>
    <p:sldId id="284" r:id="rId24"/>
    <p:sldId id="263" r:id="rId25"/>
    <p:sldId id="285" r:id="rId26"/>
    <p:sldId id="279" r:id="rId27"/>
    <p:sldId id="280" r:id="rId28"/>
    <p:sldId id="281" r:id="rId29"/>
    <p:sldId id="257" r:id="rId30"/>
    <p:sldId id="278"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42" autoAdjust="0"/>
    <p:restoredTop sz="94718" autoAdjust="0"/>
  </p:normalViewPr>
  <p:slideViewPr>
    <p:cSldViewPr>
      <p:cViewPr>
        <p:scale>
          <a:sx n="60" d="100"/>
          <a:sy n="60" d="100"/>
        </p:scale>
        <p:origin x="-606" y="-228"/>
      </p:cViewPr>
      <p:guideLst>
        <p:guide orient="horz" pos="2160"/>
        <p:guide pos="2880"/>
      </p:guideLst>
    </p:cSldViewPr>
  </p:slideViewPr>
  <p:outlineViewPr>
    <p:cViewPr>
      <p:scale>
        <a:sx n="33" d="100"/>
        <a:sy n="33" d="100"/>
      </p:scale>
      <p:origin x="0" y="30300"/>
    </p:cViewPr>
  </p:outlineViewPr>
  <p:notesTextViewPr>
    <p:cViewPr>
      <p:scale>
        <a:sx n="100" d="100"/>
        <a:sy n="100" d="100"/>
      </p:scale>
      <p:origin x="0" y="0"/>
    </p:cViewPr>
  </p:notesTextViewPr>
  <p:sorterViewPr>
    <p:cViewPr>
      <p:scale>
        <a:sx n="70" d="100"/>
        <a:sy n="7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B10192C-A6F7-48AB-8AED-14AE06388016}" type="datetimeFigureOut">
              <a:rPr lang="en-US" smtClean="0"/>
              <a:t>4/16/2010</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7D42A86-704D-4976-B64F-7644647FF356}" type="slidenum">
              <a:rPr lang="en-GB" smtClean="0"/>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BA0E74-D5DC-429C-A0F4-A254CF89592F}" type="datetimeFigureOut">
              <a:rPr lang="en-US" smtClean="0"/>
              <a:pPr/>
              <a:t>4/16/2010</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C468AE-8543-4040-AD32-33E751CCD075}"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10</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11</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12</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13</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14</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15</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16</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17</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18</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19</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2</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C468AE-8543-4040-AD32-33E751CCD075}" type="slidenum">
              <a:rPr lang="en-GB" smtClean="0"/>
              <a:pPr/>
              <a:t>20</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21</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22</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C468AE-8543-4040-AD32-33E751CCD075}" type="slidenum">
              <a:rPr lang="en-GB" smtClean="0"/>
              <a:pPr/>
              <a:t>23</a:t>
            </a:fld>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24</a:t>
            </a:fld>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C468AE-8543-4040-AD32-33E751CCD075}" type="slidenum">
              <a:rPr lang="en-GB" smtClean="0"/>
              <a:pPr/>
              <a:t>25</a:t>
            </a:fld>
            <a:endParaRPr lang="en-GB"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C468AE-8543-4040-AD32-33E751CCD075}" type="slidenum">
              <a:rPr lang="en-GB" smtClean="0"/>
              <a:pPr/>
              <a:t>26</a:t>
            </a:fld>
            <a:endParaRPr lang="en-GB"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C468AE-8543-4040-AD32-33E751CCD075}" type="slidenum">
              <a:rPr lang="en-GB" smtClean="0"/>
              <a:pPr/>
              <a:t>27</a:t>
            </a:fld>
            <a:endParaRPr lang="en-GB"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C468AE-8543-4040-AD32-33E751CCD075}" type="slidenum">
              <a:rPr lang="en-GB" smtClean="0"/>
              <a:pPr/>
              <a:t>28</a:t>
            </a:fld>
            <a:endParaRPr lang="en-GB"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29</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C468AE-8543-4040-AD32-33E751CCD075}" type="slidenum">
              <a:rPr lang="en-GB" smtClean="0"/>
              <a:pPr/>
              <a:t>3</a:t>
            </a:fld>
            <a:endParaRPr lang="en-GB"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C468AE-8543-4040-AD32-33E751CCD075}" type="slidenum">
              <a:rPr lang="en-GB" smtClean="0"/>
              <a:pPr/>
              <a:t>30</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5</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6</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CC468AE-8543-4040-AD32-33E751CCD075}" type="slidenum">
              <a:rPr lang="en-GB" smtClean="0"/>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CC468AE-8543-4040-AD32-33E751CCD075}" type="slidenum">
              <a:rPr lang="en-GB" smtClean="0"/>
              <a:pPr/>
              <a:t>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D8BD707-D9CF-40AE-B4C6-C98DA3205C09}" type="datetimeFigureOut">
              <a:rPr lang="en-US" smtClean="0"/>
              <a:pPr/>
              <a:t>4/16/2010</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4/16/2010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1D8BD707-D9CF-40AE-B4C6-C98DA3205C09}" type="datetimeFigureOut">
              <a:rPr lang="en-US" smtClean="0"/>
              <a:pPr/>
              <a:t>4/16/2010</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7239000" cy="1143000"/>
          </a:xfrm>
        </p:spPr>
        <p:txBody>
          <a:bodyPr/>
          <a:lstStyle>
            <a:lvl1pPr>
              <a:defRPr b="1" cap="none" spc="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defRPr>
            </a:lvl1pPr>
            <a:extLst/>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381000" y="1295400"/>
            <a:ext cx="7315200" cy="5257800"/>
          </a:xfrm>
        </p:spPr>
        <p:txBody>
          <a:bodyPr/>
          <a:lstStyle>
            <a:lvl1pPr marL="0" indent="0">
              <a:defRPr/>
            </a:lvl1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D8BD707-D9CF-40AE-B4C6-C98DA3205C09}" type="datetimeFigureOut">
              <a:rPr lang="en-US" smtClean="0"/>
              <a:pPr/>
              <a:t>4/16/2010</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4/16/2010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4/16/2010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4/16/2010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1D8BD707-D9CF-40AE-B4C6-C98DA3205C09}" type="datetimeFigureOut">
              <a:rPr lang="en-US" smtClean="0"/>
              <a:pPr/>
              <a:t>4/16/2010</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4/16/2010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4/16/2010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304800" y="-304800"/>
            <a:ext cx="7239000" cy="1143000"/>
          </a:xfrm>
          <a:prstGeom prst="rect">
            <a:avLst/>
          </a:prstGeom>
        </p:spPr>
        <p:txBody>
          <a:bodyPr vert="horz" lIns="45720" tIns="0" rIns="45720" bIns="0" anchor="b" anchorCtr="0">
            <a:normAutofit/>
          </a:bodyPr>
          <a:lstStyle>
            <a:extLst/>
          </a:lstStyle>
          <a:p>
            <a:r>
              <a:rPr kumimoji="0" lang="en-US" dirty="0" smtClean="0"/>
              <a:t>Click to edit Master title style</a:t>
            </a:r>
            <a:endParaRPr kumimoji="0" lang="en-US" dirty="0"/>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D8BD707-D9CF-40AE-B4C6-C98DA3205C09}" type="datetimeFigureOut">
              <a:rPr lang="en-US" smtClean="0"/>
              <a:pPr/>
              <a:t>4/16/2010</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none" spc="0" baseline="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wmf"/><Relationship Id="rId7" Type="http://schemas.openxmlformats.org/officeDocument/2006/relationships/image" Target="../media/image12.wmf"/><Relationship Id="rId12"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8.gi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www.poweredtemplates.com/_src_clipart/00001/clipart_b.jpg" TargetMode="External"/><Relationship Id="rId13" Type="http://schemas.openxmlformats.org/officeDocument/2006/relationships/hyperlink" Target="http://en.wikipedia.org/wiki/Golden_rectangle" TargetMode="External"/><Relationship Id="rId3" Type="http://schemas.openxmlformats.org/officeDocument/2006/relationships/hyperlink" Target="http://www.intmath.com/Numbers/mathOfBeauty.php" TargetMode="External"/><Relationship Id="rId7" Type="http://schemas.openxmlformats.org/officeDocument/2006/relationships/hyperlink" Target="http://www.theproblemsite.com/thegoldenratio/nature.asp" TargetMode="External"/><Relationship Id="rId12" Type="http://schemas.openxmlformats.org/officeDocument/2006/relationships/hyperlink" Target="http://en.wikipedia.org/wiki/Fibonacci_number"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http://en.wikipedia.org/wiki/Phi" TargetMode="External"/><Relationship Id="rId11" Type="http://schemas.openxmlformats.org/officeDocument/2006/relationships/hyperlink" Target="http://www.sheeptech.com/images/2008/01/icon_mspaint.png" TargetMode="External"/><Relationship Id="rId5" Type="http://schemas.openxmlformats.org/officeDocument/2006/relationships/hyperlink" Target="http://www.insidegraphics.com/textures/images/photoshop_texture_contrast.jpg" TargetMode="External"/><Relationship Id="rId15" Type="http://schemas.openxmlformats.org/officeDocument/2006/relationships/hyperlink" Target="http://en.wikipedia.org/wiki/Temple_of_Artemis" TargetMode="External"/><Relationship Id="rId10" Type="http://schemas.openxmlformats.org/officeDocument/2006/relationships/hyperlink" Target="http://www.smccd.edu/accounts/jung/images/powerpoint-logo.jpg" TargetMode="External"/><Relationship Id="rId4" Type="http://schemas.openxmlformats.org/officeDocument/2006/relationships/hyperlink" Target="http://en.wikipedia.org/wiki/Golden_ratio" TargetMode="External"/><Relationship Id="rId9" Type="http://schemas.openxmlformats.org/officeDocument/2006/relationships/hyperlink" Target="http://truthdive.com/wp-content/uploads/2009/06/internet_explorer_logo.jpg" TargetMode="External"/><Relationship Id="rId14" Type="http://schemas.openxmlformats.org/officeDocument/2006/relationships/hyperlink" Target="http://warrensburg.k12.mo.us/7wonders/artemis/diana2.jpe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britton.disted.camosun.bc.ca/jblastsupper.jpg" TargetMode="External"/><Relationship Id="rId13" Type="http://schemas.openxmlformats.org/officeDocument/2006/relationships/hyperlink" Target="http://www.world-mysteries.com/sci_17.htm" TargetMode="External"/><Relationship Id="rId3" Type="http://schemas.openxmlformats.org/officeDocument/2006/relationships/hyperlink" Target="http://en.wikipedia.org/wiki/Artemis" TargetMode="External"/><Relationship Id="rId7" Type="http://schemas.openxmlformats.org/officeDocument/2006/relationships/hyperlink" Target="http://en.wikipedia.org/wiki/Salvador_Dal%C3%AD" TargetMode="External"/><Relationship Id="rId12" Type="http://schemas.openxmlformats.org/officeDocument/2006/relationships/hyperlink" Target="http://www.fotosearch.com/bthumb/CSP/CSP164/k1646052.jpg"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hyperlink" Target="http://jancology.com/blog/archives/da-vinci-vitruvian-man.jpg" TargetMode="External"/><Relationship Id="rId11" Type="http://schemas.openxmlformats.org/officeDocument/2006/relationships/hyperlink" Target="http://www.celebritysmackblog.com/wp-content/uploads/2009/08/megan-fox-catwoman.jpg" TargetMode="External"/><Relationship Id="rId5" Type="http://schemas.openxmlformats.org/officeDocument/2006/relationships/hyperlink" Target="http://www.frogview.com/uploadimages4/49551a642e5dc5.07604923frogview-gallery.jpg" TargetMode="External"/><Relationship Id="rId10" Type="http://schemas.openxmlformats.org/officeDocument/2006/relationships/hyperlink" Target="http://www.rankopedia.com/CandidatePix/2136.gif" TargetMode="External"/><Relationship Id="rId4" Type="http://schemas.openxmlformats.org/officeDocument/2006/relationships/hyperlink" Target="http://en.wikipedia.org/wiki/Golden_triangle_(mathematics)" TargetMode="External"/><Relationship Id="rId9" Type="http://schemas.openxmlformats.org/officeDocument/2006/relationships/hyperlink" Target="http://im.rediff.com/movies/2005/jan/10hrithik.jp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95600" y="533400"/>
            <a:ext cx="6096000" cy="2868168"/>
          </a:xfrm>
        </p:spPr>
        <p:txBody>
          <a:bodyPr>
            <a:scene3d>
              <a:camera prst="orthographicFront"/>
              <a:lightRig rig="flood" dir="t">
                <a:rot lat="0" lon="0" rev="2400000"/>
              </a:lightRig>
            </a:scene3d>
            <a:sp3d extrusionH="57150" prstMaterial="metal">
              <a:bevelT w="317500" h="317500" prst="convex"/>
              <a:bevelB w="127000" h="139700"/>
              <a:contourClr>
                <a:schemeClr val="bg2"/>
              </a:contourClr>
            </a:sp3d>
          </a:bodyPr>
          <a:lstStyle/>
          <a:p>
            <a:r>
              <a:rPr lang="en-GB" sz="5800" cap="none" dirty="0" smtClean="0">
                <a:ln w="50800"/>
                <a:blipFill dpi="0" rotWithShape="1">
                  <a:blip r:embed="rId3"/>
                  <a:srcRect/>
                  <a:tile tx="0" ty="0" sx="100000" sy="100000" flip="x" algn="ctr"/>
                </a:blipFill>
                <a:effectLst>
                  <a:reflection blurRad="6350" stA="60000" endA="900" endPos="58000" dir="5400000" sy="-100000" algn="bl" rotWithShape="0"/>
                </a:effectLst>
              </a:rPr>
              <a:t>The Golden Ratio</a:t>
            </a:r>
            <a:endParaRPr lang="en-GB" sz="5800" cap="none" dirty="0">
              <a:ln w="50800"/>
              <a:blipFill dpi="0" rotWithShape="1">
                <a:blip r:embed="rId3"/>
                <a:srcRect/>
                <a:tile tx="0" ty="0" sx="100000" sy="100000" flip="x" algn="ctr"/>
              </a:blipFill>
              <a:effectLst>
                <a:reflection blurRad="6350" stA="60000" endA="900" endPos="58000" dir="5400000" sy="-100000" algn="bl" rotWithShape="0"/>
              </a:effectLst>
            </a:endParaRPr>
          </a:p>
        </p:txBody>
      </p:sp>
      <p:sp>
        <p:nvSpPr>
          <p:cNvPr id="3" name="Subtitle 2"/>
          <p:cNvSpPr>
            <a:spLocks noGrp="1"/>
          </p:cNvSpPr>
          <p:nvPr>
            <p:ph type="subTitle" idx="1"/>
          </p:nvPr>
        </p:nvSpPr>
        <p:spPr>
          <a:xfrm>
            <a:off x="3354442" y="3851752"/>
            <a:ext cx="5114778" cy="1101248"/>
          </a:xfrm>
        </p:spPr>
        <p:txBody>
          <a:bodyPr>
            <a:normAutofit lnSpcReduction="10000"/>
          </a:bodyPr>
          <a:lstStyle/>
          <a:p>
            <a:r>
              <a:rPr lang="en-GB" b="1" dirty="0" smtClean="0">
                <a:ln w="18000">
                  <a:solidFill>
                    <a:schemeClr val="tx2">
                      <a:lumMod val="60000"/>
                      <a:lumOff val="40000"/>
                    </a:schemeClr>
                  </a:solidFill>
                  <a:prstDash val="solid"/>
                  <a:miter lim="800000"/>
                </a:ln>
                <a:noFill/>
                <a:effectLst>
                  <a:outerShdw blurRad="25500" dist="23000" dir="7020000" algn="tl">
                    <a:srgbClr val="000000">
                      <a:alpha val="50000"/>
                    </a:srgbClr>
                  </a:outerShdw>
                </a:effectLst>
              </a:rPr>
              <a:t>Aditya Krishnan</a:t>
            </a:r>
          </a:p>
          <a:p>
            <a:r>
              <a:rPr lang="en-GB" b="1" dirty="0" smtClean="0">
                <a:ln w="18000">
                  <a:solidFill>
                    <a:schemeClr val="tx2">
                      <a:lumMod val="60000"/>
                      <a:lumOff val="40000"/>
                    </a:schemeClr>
                  </a:solidFill>
                  <a:prstDash val="solid"/>
                  <a:miter lim="800000"/>
                </a:ln>
                <a:noFill/>
                <a:effectLst>
                  <a:outerShdw blurRad="25500" dist="23000" dir="7020000" algn="tl">
                    <a:srgbClr val="000000">
                      <a:alpha val="50000"/>
                    </a:srgbClr>
                  </a:outerShdw>
                </a:effectLst>
              </a:rPr>
              <a:t>7.2</a:t>
            </a:r>
          </a:p>
          <a:p>
            <a:r>
              <a:rPr lang="en-GB" b="1" dirty="0" smtClean="0">
                <a:ln w="18000">
                  <a:solidFill>
                    <a:schemeClr val="tx2">
                      <a:lumMod val="60000"/>
                      <a:lumOff val="40000"/>
                    </a:schemeClr>
                  </a:solidFill>
                  <a:prstDash val="solid"/>
                  <a:miter lim="800000"/>
                </a:ln>
                <a:noFill/>
                <a:effectLst>
                  <a:outerShdw blurRad="25500" dist="23000" dir="7020000" algn="tl">
                    <a:srgbClr val="000000">
                      <a:alpha val="50000"/>
                    </a:srgbClr>
                  </a:outerShdw>
                </a:effectLst>
              </a:rPr>
              <a:t>Math</a:t>
            </a:r>
            <a:endParaRPr lang="en-GB" b="1" dirty="0">
              <a:ln w="18000">
                <a:solidFill>
                  <a:schemeClr val="tx2">
                    <a:lumMod val="60000"/>
                    <a:lumOff val="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
                                        <p:tgtEl>
                                          <p:spTgt spid="2"/>
                                        </p:tgtEl>
                                      </p:cBhvr>
                                    </p:animEffect>
                                    <p:anim calcmode="lin" valueType="num">
                                      <p:cBhvr>
                                        <p:cTn id="8" dur="200" fill="hold"/>
                                        <p:tgtEl>
                                          <p:spTgt spid="2"/>
                                        </p:tgtEl>
                                        <p:attrNameLst>
                                          <p:attrName>ppt_x</p:attrName>
                                        </p:attrNameLst>
                                      </p:cBhvr>
                                      <p:tavLst>
                                        <p:tav tm="0">
                                          <p:val>
                                            <p:strVal val="#ppt_x"/>
                                          </p:val>
                                        </p:tav>
                                        <p:tav tm="100000">
                                          <p:val>
                                            <p:strVal val="#ppt_x"/>
                                          </p:val>
                                        </p:tav>
                                      </p:tavLst>
                                    </p:anim>
                                    <p:anim calcmode="lin" valueType="num">
                                      <p:cBhvr>
                                        <p:cTn id="9" dur="200" fill="hold"/>
                                        <p:tgtEl>
                                          <p:spTgt spid="2"/>
                                        </p:tgtEl>
                                        <p:attrNameLst>
                                          <p:attrName>ppt_y</p:attrName>
                                        </p:attrNameLst>
                                      </p:cBhvr>
                                      <p:tavLst>
                                        <p:tav tm="0">
                                          <p:val>
                                            <p:strVal val="#ppt_y+0.31"/>
                                          </p:val>
                                        </p:tav>
                                        <p:tav tm="100000">
                                          <p:val>
                                            <p:strVal val="#ppt_y+0.31"/>
                                          </p:val>
                                        </p:tav>
                                      </p:tavLst>
                                    </p:anim>
                                    <p:anim calcmode="lin" valueType="num">
                                      <p:cBhvr>
                                        <p:cTn id="10" dur="300" decel="50000" fill="hold">
                                          <p:stCondLst>
                                            <p:cond delay="2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 decel="50000" fill="hold">
                                          <p:stCondLst>
                                            <p:cond delay="2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5"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anim calcmode="lin" valueType="num">
                                      <p:cBhvr>
                                        <p:cTn id="17" dur="5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20" fill="hold">
                      <p:stCondLst>
                        <p:cond delay="indefinite"/>
                      </p:stCondLst>
                      <p:childTnLst>
                        <p:par>
                          <p:cTn id="21" fill="hold">
                            <p:stCondLst>
                              <p:cond delay="0"/>
                            </p:stCondLst>
                            <p:childTnLst>
                              <p:par>
                                <p:cTn id="22" presetID="35"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500"/>
                                        <p:tgtEl>
                                          <p:spTgt spid="3">
                                            <p:txEl>
                                              <p:pRg st="1" end="1"/>
                                            </p:txEl>
                                          </p:spTgt>
                                        </p:tgtEl>
                                      </p:cBhvr>
                                    </p:animEffect>
                                    <p:anim calcmode="lin" valueType="num">
                                      <p:cBhvr>
                                        <p:cTn id="25" dur="5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6"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7" dur="5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8" fill="hold">
                      <p:stCondLst>
                        <p:cond delay="indefinite"/>
                      </p:stCondLst>
                      <p:childTnLst>
                        <p:par>
                          <p:cTn id="29" fill="hold">
                            <p:stCondLst>
                              <p:cond delay="0"/>
                            </p:stCondLst>
                            <p:childTnLst>
                              <p:par>
                                <p:cTn id="30" presetID="35" presetClass="entr" presetSubtype="0" fill="hold" grpId="0"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500"/>
                                        <p:tgtEl>
                                          <p:spTgt spid="3">
                                            <p:txEl>
                                              <p:pRg st="2" end="2"/>
                                            </p:txEl>
                                          </p:spTgt>
                                        </p:tgtEl>
                                      </p:cBhvr>
                                    </p:animEffect>
                                    <p:anim calcmode="lin" valueType="num">
                                      <p:cBhvr>
                                        <p:cTn id="33" dur="5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4"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5" dur="5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Family of a Drone</a:t>
            </a:r>
            <a:endParaRPr lang="en-GB" dirty="0"/>
          </a:p>
        </p:txBody>
      </p:sp>
      <p:sp>
        <p:nvSpPr>
          <p:cNvPr id="6" name="TextBox 5"/>
          <p:cNvSpPr txBox="1"/>
          <p:nvPr/>
        </p:nvSpPr>
        <p:spPr>
          <a:xfrm>
            <a:off x="1447800" y="2667000"/>
            <a:ext cx="990600" cy="369332"/>
          </a:xfrm>
          <a:prstGeom prst="rect">
            <a:avLst/>
          </a:prstGeom>
          <a:noFill/>
          <a:ln>
            <a:solidFill>
              <a:schemeClr val="accent4">
                <a:lumMod val="75000"/>
              </a:schemeClr>
            </a:solidFill>
          </a:ln>
        </p:spPr>
        <p:txBody>
          <a:bodyPr wrap="square" rtlCol="0">
            <a:spAutoFit/>
          </a:bodyPr>
          <a:lstStyle/>
          <a:p>
            <a:pPr algn="ctr"/>
            <a:r>
              <a:rPr lang="en-GB" dirty="0" smtClean="0">
                <a:ln>
                  <a:solidFill>
                    <a:srgbClr val="FF0000"/>
                  </a:solidFill>
                </a:ln>
              </a:rPr>
              <a:t>Queen </a:t>
            </a:r>
            <a:endParaRPr lang="en-GB" dirty="0">
              <a:ln>
                <a:solidFill>
                  <a:srgbClr val="FF0000"/>
                </a:solidFill>
              </a:ln>
            </a:endParaRPr>
          </a:p>
        </p:txBody>
      </p:sp>
      <p:sp>
        <p:nvSpPr>
          <p:cNvPr id="8" name="TextBox 7"/>
          <p:cNvSpPr txBox="1"/>
          <p:nvPr/>
        </p:nvSpPr>
        <p:spPr>
          <a:xfrm>
            <a:off x="1524000" y="4038600"/>
            <a:ext cx="838200" cy="369332"/>
          </a:xfrm>
          <a:prstGeom prst="rect">
            <a:avLst/>
          </a:prstGeom>
          <a:noFill/>
          <a:ln>
            <a:solidFill>
              <a:schemeClr val="accent4">
                <a:lumMod val="75000"/>
              </a:schemeClr>
            </a:solidFill>
          </a:ln>
        </p:spPr>
        <p:txBody>
          <a:bodyPr wrap="square" rtlCol="0">
            <a:spAutoFit/>
          </a:bodyPr>
          <a:lstStyle/>
          <a:p>
            <a:pPr algn="ctr"/>
            <a:r>
              <a:rPr lang="en-GB" dirty="0" smtClean="0">
                <a:ln>
                  <a:solidFill>
                    <a:srgbClr val="FF0000"/>
                  </a:solidFill>
                </a:ln>
              </a:rPr>
              <a:t>Drone </a:t>
            </a:r>
            <a:endParaRPr lang="en-GB" dirty="0">
              <a:ln>
                <a:solidFill>
                  <a:srgbClr val="FF0000"/>
                </a:solidFill>
              </a:ln>
            </a:endParaRPr>
          </a:p>
        </p:txBody>
      </p:sp>
      <p:cxnSp>
        <p:nvCxnSpPr>
          <p:cNvPr id="10" name="Straight Connector 9"/>
          <p:cNvCxnSpPr>
            <a:stCxn id="8" idx="0"/>
            <a:endCxn id="6" idx="2"/>
          </p:cNvCxnSpPr>
          <p:nvPr/>
        </p:nvCxnSpPr>
        <p:spPr>
          <a:xfrm rot="5400000" flipH="1" flipV="1">
            <a:off x="1441966" y="3537466"/>
            <a:ext cx="1002268"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257800" y="4038600"/>
            <a:ext cx="990600" cy="369332"/>
          </a:xfrm>
          <a:prstGeom prst="rect">
            <a:avLst/>
          </a:prstGeom>
          <a:noFill/>
          <a:ln>
            <a:solidFill>
              <a:schemeClr val="accent4">
                <a:lumMod val="75000"/>
              </a:schemeClr>
            </a:solidFill>
          </a:ln>
        </p:spPr>
        <p:txBody>
          <a:bodyPr wrap="square" rtlCol="0">
            <a:spAutoFit/>
          </a:bodyPr>
          <a:lstStyle/>
          <a:p>
            <a:pPr algn="ctr"/>
            <a:r>
              <a:rPr lang="en-GB" dirty="0" smtClean="0">
                <a:ln>
                  <a:solidFill>
                    <a:srgbClr val="FF0000"/>
                  </a:solidFill>
                </a:ln>
              </a:rPr>
              <a:t>Queen </a:t>
            </a:r>
            <a:endParaRPr lang="en-GB" dirty="0">
              <a:ln>
                <a:solidFill>
                  <a:srgbClr val="FF0000"/>
                </a:solidFill>
              </a:ln>
            </a:endParaRPr>
          </a:p>
        </p:txBody>
      </p:sp>
      <p:cxnSp>
        <p:nvCxnSpPr>
          <p:cNvPr id="20" name="Straight Connector 19"/>
          <p:cNvCxnSpPr>
            <a:stCxn id="14" idx="1"/>
            <a:endCxn id="8" idx="3"/>
          </p:cNvCxnSpPr>
          <p:nvPr/>
        </p:nvCxnSpPr>
        <p:spPr>
          <a:xfrm rot="10800000">
            <a:off x="2362200" y="4223266"/>
            <a:ext cx="2895600"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124200" y="5029200"/>
            <a:ext cx="1143000" cy="369332"/>
          </a:xfrm>
          <a:prstGeom prst="rect">
            <a:avLst/>
          </a:prstGeom>
          <a:noFill/>
          <a:ln>
            <a:solidFill>
              <a:schemeClr val="accent4">
                <a:lumMod val="75000"/>
              </a:schemeClr>
            </a:solidFill>
          </a:ln>
        </p:spPr>
        <p:txBody>
          <a:bodyPr wrap="square" rtlCol="0">
            <a:spAutoFit/>
          </a:bodyPr>
          <a:lstStyle/>
          <a:p>
            <a:pPr algn="ctr"/>
            <a:r>
              <a:rPr lang="en-GB" dirty="0" smtClean="0">
                <a:ln>
                  <a:solidFill>
                    <a:srgbClr val="FF0000"/>
                  </a:solidFill>
                </a:ln>
              </a:rPr>
              <a:t>Queen </a:t>
            </a:r>
            <a:endParaRPr lang="en-GB" dirty="0">
              <a:ln>
                <a:solidFill>
                  <a:srgbClr val="FF0000"/>
                </a:solidFill>
              </a:ln>
            </a:endParaRPr>
          </a:p>
        </p:txBody>
      </p:sp>
      <p:cxnSp>
        <p:nvCxnSpPr>
          <p:cNvPr id="25" name="Straight Connector 24"/>
          <p:cNvCxnSpPr>
            <a:stCxn id="23" idx="0"/>
          </p:cNvCxnSpPr>
          <p:nvPr/>
        </p:nvCxnSpPr>
        <p:spPr>
          <a:xfrm rot="5400000" flipH="1" flipV="1">
            <a:off x="3314700" y="4610100"/>
            <a:ext cx="838200"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324600" y="1295400"/>
            <a:ext cx="838200" cy="369332"/>
          </a:xfrm>
          <a:prstGeom prst="rect">
            <a:avLst/>
          </a:prstGeom>
          <a:noFill/>
          <a:ln>
            <a:solidFill>
              <a:schemeClr val="accent4">
                <a:lumMod val="75000"/>
              </a:schemeClr>
            </a:solidFill>
          </a:ln>
        </p:spPr>
        <p:txBody>
          <a:bodyPr wrap="square" rtlCol="0">
            <a:spAutoFit/>
          </a:bodyPr>
          <a:lstStyle/>
          <a:p>
            <a:pPr algn="ctr"/>
            <a:r>
              <a:rPr lang="en-GB" dirty="0" smtClean="0">
                <a:ln>
                  <a:solidFill>
                    <a:srgbClr val="FF0000"/>
                  </a:solidFill>
                </a:ln>
              </a:rPr>
              <a:t>Drone </a:t>
            </a:r>
            <a:endParaRPr lang="en-GB" dirty="0">
              <a:ln>
                <a:solidFill>
                  <a:srgbClr val="FF0000"/>
                </a:solidFill>
              </a:ln>
            </a:endParaRPr>
          </a:p>
        </p:txBody>
      </p:sp>
      <p:sp>
        <p:nvSpPr>
          <p:cNvPr id="29" name="TextBox 28"/>
          <p:cNvSpPr txBox="1"/>
          <p:nvPr/>
        </p:nvSpPr>
        <p:spPr>
          <a:xfrm>
            <a:off x="4343400" y="1295400"/>
            <a:ext cx="914400" cy="369332"/>
          </a:xfrm>
          <a:prstGeom prst="rect">
            <a:avLst/>
          </a:prstGeom>
          <a:noFill/>
          <a:ln>
            <a:solidFill>
              <a:schemeClr val="accent4">
                <a:lumMod val="75000"/>
              </a:schemeClr>
            </a:solidFill>
          </a:ln>
        </p:spPr>
        <p:txBody>
          <a:bodyPr wrap="square" rtlCol="0">
            <a:spAutoFit/>
          </a:bodyPr>
          <a:lstStyle/>
          <a:p>
            <a:pPr algn="ctr"/>
            <a:r>
              <a:rPr lang="en-GB" dirty="0" smtClean="0">
                <a:ln>
                  <a:solidFill>
                    <a:srgbClr val="FF0000"/>
                  </a:solidFill>
                </a:ln>
              </a:rPr>
              <a:t>Queen </a:t>
            </a:r>
            <a:endParaRPr lang="en-GB" dirty="0">
              <a:ln>
                <a:solidFill>
                  <a:srgbClr val="FF0000"/>
                </a:solidFill>
              </a:ln>
            </a:endParaRPr>
          </a:p>
        </p:txBody>
      </p:sp>
      <p:cxnSp>
        <p:nvCxnSpPr>
          <p:cNvPr id="30" name="Straight Connector 29"/>
          <p:cNvCxnSpPr>
            <a:stCxn id="29" idx="3"/>
            <a:endCxn id="28" idx="1"/>
          </p:cNvCxnSpPr>
          <p:nvPr/>
        </p:nvCxnSpPr>
        <p:spPr>
          <a:xfrm>
            <a:off x="5257800" y="1480066"/>
            <a:ext cx="1066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a:endCxn id="14" idx="0"/>
          </p:cNvCxnSpPr>
          <p:nvPr/>
        </p:nvCxnSpPr>
        <p:spPr>
          <a:xfrm rot="16200000" flipH="1">
            <a:off x="4456050" y="2741550"/>
            <a:ext cx="2556000" cy="38100"/>
          </a:xfrm>
          <a:prstGeom prst="line">
            <a:avLst/>
          </a:prstGeom>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228600" y="1295400"/>
            <a:ext cx="838200" cy="369332"/>
          </a:xfrm>
          <a:prstGeom prst="rect">
            <a:avLst/>
          </a:prstGeom>
          <a:noFill/>
          <a:ln>
            <a:solidFill>
              <a:schemeClr val="accent4">
                <a:lumMod val="75000"/>
              </a:schemeClr>
            </a:solidFill>
          </a:ln>
        </p:spPr>
        <p:txBody>
          <a:bodyPr wrap="square" rtlCol="0">
            <a:spAutoFit/>
          </a:bodyPr>
          <a:lstStyle/>
          <a:p>
            <a:pPr algn="ctr"/>
            <a:r>
              <a:rPr lang="en-GB" dirty="0" smtClean="0">
                <a:ln>
                  <a:solidFill>
                    <a:srgbClr val="FF0000"/>
                  </a:solidFill>
                </a:ln>
              </a:rPr>
              <a:t>Drone </a:t>
            </a:r>
            <a:endParaRPr lang="en-GB" dirty="0">
              <a:ln>
                <a:solidFill>
                  <a:srgbClr val="FF0000"/>
                </a:solidFill>
              </a:ln>
            </a:endParaRPr>
          </a:p>
        </p:txBody>
      </p:sp>
      <p:sp>
        <p:nvSpPr>
          <p:cNvPr id="50" name="TextBox 49"/>
          <p:cNvSpPr txBox="1"/>
          <p:nvPr/>
        </p:nvSpPr>
        <p:spPr>
          <a:xfrm>
            <a:off x="2819400" y="1295400"/>
            <a:ext cx="914400" cy="369332"/>
          </a:xfrm>
          <a:prstGeom prst="rect">
            <a:avLst/>
          </a:prstGeom>
          <a:noFill/>
          <a:ln>
            <a:solidFill>
              <a:schemeClr val="accent4">
                <a:lumMod val="75000"/>
              </a:schemeClr>
            </a:solidFill>
          </a:ln>
        </p:spPr>
        <p:txBody>
          <a:bodyPr wrap="square" rtlCol="0">
            <a:spAutoFit/>
          </a:bodyPr>
          <a:lstStyle/>
          <a:p>
            <a:pPr algn="ctr"/>
            <a:r>
              <a:rPr lang="en-GB" dirty="0" smtClean="0">
                <a:ln>
                  <a:solidFill>
                    <a:srgbClr val="FF0000"/>
                  </a:solidFill>
                </a:ln>
              </a:rPr>
              <a:t>Queen </a:t>
            </a:r>
            <a:endParaRPr lang="en-GB" dirty="0">
              <a:ln>
                <a:solidFill>
                  <a:srgbClr val="FF0000"/>
                </a:solidFill>
              </a:ln>
            </a:endParaRPr>
          </a:p>
        </p:txBody>
      </p:sp>
      <p:cxnSp>
        <p:nvCxnSpPr>
          <p:cNvPr id="51" name="Straight Connector 50"/>
          <p:cNvCxnSpPr>
            <a:stCxn id="50" idx="1"/>
            <a:endCxn id="49" idx="3"/>
          </p:cNvCxnSpPr>
          <p:nvPr/>
        </p:nvCxnSpPr>
        <p:spPr>
          <a:xfrm rot="10800000">
            <a:off x="1066800" y="1480066"/>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a:endCxn id="6" idx="0"/>
          </p:cNvCxnSpPr>
          <p:nvPr/>
        </p:nvCxnSpPr>
        <p:spPr>
          <a:xfrm rot="16200000" flipH="1">
            <a:off x="1292860" y="2057400"/>
            <a:ext cx="1219200" cy="0"/>
          </a:xfrm>
          <a:prstGeom prst="line">
            <a:avLst/>
          </a:prstGeom>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6248400" y="533400"/>
            <a:ext cx="990600" cy="369332"/>
          </a:xfrm>
          <a:prstGeom prst="rect">
            <a:avLst/>
          </a:prstGeom>
          <a:noFill/>
          <a:ln>
            <a:solidFill>
              <a:schemeClr val="accent4">
                <a:lumMod val="75000"/>
              </a:schemeClr>
            </a:solidFill>
          </a:ln>
        </p:spPr>
        <p:txBody>
          <a:bodyPr wrap="square" rtlCol="0">
            <a:spAutoFit/>
          </a:bodyPr>
          <a:lstStyle/>
          <a:p>
            <a:pPr algn="ctr"/>
            <a:r>
              <a:rPr lang="en-GB" dirty="0" smtClean="0">
                <a:ln>
                  <a:solidFill>
                    <a:srgbClr val="FF0000"/>
                  </a:solidFill>
                </a:ln>
              </a:rPr>
              <a:t>Queen</a:t>
            </a:r>
          </a:p>
        </p:txBody>
      </p:sp>
      <p:cxnSp>
        <p:nvCxnSpPr>
          <p:cNvPr id="63" name="Straight Connector 62"/>
          <p:cNvCxnSpPr>
            <a:stCxn id="62" idx="2"/>
            <a:endCxn id="28" idx="0"/>
          </p:cNvCxnSpPr>
          <p:nvPr/>
        </p:nvCxnSpPr>
        <p:spPr>
          <a:xfrm rot="5400000">
            <a:off x="6547366" y="1099066"/>
            <a:ext cx="392668" cy="0"/>
          </a:xfrm>
          <a:prstGeom prst="line">
            <a:avLst/>
          </a:prstGeom>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3276600" y="6172200"/>
            <a:ext cx="838200" cy="369332"/>
          </a:xfrm>
          <a:prstGeom prst="rect">
            <a:avLst/>
          </a:prstGeom>
          <a:solidFill>
            <a:srgbClr val="FF0000"/>
          </a:solidFill>
          <a:ln>
            <a:solidFill>
              <a:srgbClr val="000000"/>
            </a:solidFill>
          </a:ln>
          <a:effectLst>
            <a:glow rad="228600">
              <a:schemeClr val="accent6">
                <a:satMod val="175000"/>
                <a:alpha val="40000"/>
              </a:schemeClr>
            </a:glow>
            <a:reflection blurRad="6350" stA="50000" endA="300" endPos="90000" dir="5400000" sy="-100000" algn="bl" rotWithShape="0"/>
          </a:effectLst>
          <a:scene3d>
            <a:camera prst="isometricOffAxis1Right"/>
            <a:lightRig rig="threePt" dir="t"/>
          </a:scene3d>
          <a:sp3d>
            <a:bevelT w="152400" h="50800" prst="softRound"/>
          </a:sp3d>
        </p:spPr>
        <p:txBody>
          <a:bodyPr wrap="square" rtlCol="0">
            <a:spAutoFit/>
          </a:bodyPr>
          <a:lstStyle/>
          <a:p>
            <a:r>
              <a:rPr lang="en-GB" dirty="0" smtClean="0">
                <a:solidFill>
                  <a:srgbClr val="000000"/>
                </a:solidFill>
              </a:rPr>
              <a:t>Drone  </a:t>
            </a:r>
            <a:endParaRPr lang="en-GB" dirty="0">
              <a:solidFill>
                <a:srgbClr val="000000"/>
              </a:solidFill>
            </a:endParaRPr>
          </a:p>
        </p:txBody>
      </p:sp>
      <p:cxnSp>
        <p:nvCxnSpPr>
          <p:cNvPr id="69" name="Straight Connector 68"/>
          <p:cNvCxnSpPr>
            <a:stCxn id="67" idx="0"/>
            <a:endCxn id="23" idx="2"/>
          </p:cNvCxnSpPr>
          <p:nvPr/>
        </p:nvCxnSpPr>
        <p:spPr>
          <a:xfrm rot="5400000" flipH="1" flipV="1">
            <a:off x="3308866" y="5785366"/>
            <a:ext cx="773668" cy="0"/>
          </a:xfrm>
          <a:prstGeom prst="line">
            <a:avLst/>
          </a:prstGeom>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a:off x="8625989" y="0"/>
            <a:ext cx="615553" cy="6858000"/>
          </a:xfrm>
          <a:prstGeom prst="rect">
            <a:avLst/>
          </a:prstGeom>
          <a:noFill/>
        </p:spPr>
        <p:txBody>
          <a:bodyPr vert="eaVert" wrap="square" rtlCol="0">
            <a:spAutoFit/>
          </a:bodyPr>
          <a:lstStyle/>
          <a:p>
            <a:r>
              <a:rPr lang="en-GB" sz="1400" dirty="0" smtClean="0">
                <a:solidFill>
                  <a:srgbClr val="FFFF00"/>
                </a:solidFill>
              </a:rPr>
              <a:t>Note: This entire diagram has been generated by me using only text boxes and lines</a:t>
            </a:r>
          </a:p>
          <a:p>
            <a:endParaRPr lang="en-GB" sz="1400" dirty="0">
              <a:solidFill>
                <a:srgbClr val="FFFF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Investigation </a:t>
            </a:r>
            <a:endParaRPr lang="en-GB" dirty="0"/>
          </a:p>
        </p:txBody>
      </p:sp>
      <p:sp>
        <p:nvSpPr>
          <p:cNvPr id="3" name="Content Placeholder 2"/>
          <p:cNvSpPr>
            <a:spLocks noGrp="1"/>
          </p:cNvSpPr>
          <p:nvPr>
            <p:ph idx="1"/>
          </p:nvPr>
        </p:nvSpPr>
        <p:spPr/>
        <p:txBody>
          <a:bodyPr>
            <a:normAutofit fontScale="92500" lnSpcReduction="10000"/>
          </a:bodyPr>
          <a:lstStyle/>
          <a:p>
            <a:pPr>
              <a:buNone/>
            </a:pPr>
            <a:r>
              <a:rPr lang="en-GB" dirty="0" smtClean="0"/>
              <a:t>After researching about the Golden Ratio, I will now start finding out about it in nature and the human body. However, this time I won’t get the figures off the Internet or books, but I will go out and actually measure it. I will use a 30 cm ruler, as I will be working only with plants and parts of the body. The ruler will be convenient to travel around with and it will not accidentally hit someone while being transported, like a metre scale might. I will work using centimetres, as they fit the ruler I will be using. I am not measuring things that are too big, so I will not need to use metres; centimetres will be adequate. </a:t>
            </a:r>
          </a:p>
          <a:p>
            <a:pPr>
              <a:buNone/>
            </a:pPr>
            <a:r>
              <a:rPr lang="en-GB" dirty="0" smtClean="0"/>
              <a:t>Lets begin the Investigation!</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Items Used</a:t>
            </a:r>
            <a:endParaRPr lang="en-GB" dirty="0"/>
          </a:p>
        </p:txBody>
      </p:sp>
      <p:sp>
        <p:nvSpPr>
          <p:cNvPr id="3" name="Content Placeholder 2"/>
          <p:cNvSpPr>
            <a:spLocks noGrp="1"/>
          </p:cNvSpPr>
          <p:nvPr>
            <p:ph idx="1"/>
          </p:nvPr>
        </p:nvSpPr>
        <p:spPr>
          <a:xfrm>
            <a:off x="381000" y="1169987"/>
            <a:ext cx="7315200" cy="5257800"/>
          </a:xfrm>
        </p:spPr>
        <p:txBody>
          <a:bodyPr/>
          <a:lstStyle/>
          <a:p>
            <a:r>
              <a:rPr lang="en-GB" dirty="0" smtClean="0"/>
              <a:t>Ruler</a:t>
            </a:r>
          </a:p>
          <a:p>
            <a:r>
              <a:rPr lang="en-GB" dirty="0" smtClean="0"/>
              <a:t>Photographs</a:t>
            </a:r>
          </a:p>
          <a:p>
            <a:r>
              <a:rPr lang="en-GB" dirty="0" smtClean="0"/>
              <a:t>Pen/Pencil/Eraser</a:t>
            </a:r>
          </a:p>
          <a:p>
            <a:r>
              <a:rPr lang="en-GB" dirty="0" smtClean="0"/>
              <a:t>Laptop</a:t>
            </a:r>
          </a:p>
          <a:p>
            <a:r>
              <a:rPr lang="en-GB" dirty="0" smtClean="0"/>
              <a:t>Internet </a:t>
            </a:r>
          </a:p>
          <a:p>
            <a:r>
              <a:rPr lang="en-GB" dirty="0" smtClean="0"/>
              <a:t>PowerPoint </a:t>
            </a:r>
          </a:p>
          <a:p>
            <a:r>
              <a:rPr lang="en-GB" dirty="0" smtClean="0"/>
              <a:t>MS Paint</a:t>
            </a:r>
          </a:p>
          <a:p>
            <a:r>
              <a:rPr lang="en-GB" dirty="0" smtClean="0"/>
              <a:t>Sunflower</a:t>
            </a:r>
          </a:p>
          <a:p>
            <a:r>
              <a:rPr lang="en-GB" dirty="0" smtClean="0"/>
              <a:t>Sea Shells </a:t>
            </a:r>
          </a:p>
          <a:p>
            <a:r>
              <a:rPr lang="en-GB" dirty="0" smtClean="0"/>
              <a:t>Photoshop</a:t>
            </a:r>
          </a:p>
          <a:p>
            <a:endParaRPr lang="en-GB" dirty="0"/>
          </a:p>
        </p:txBody>
      </p:sp>
      <p:pic>
        <p:nvPicPr>
          <p:cNvPr id="57346" name="Picture 2" descr="C:\Users\Aditya\AppData\Local\Microsoft\Windows\Temporary Internet Files\Content.IE5\BITWBBN1\MCj02327230000[1].wmf"/>
          <p:cNvPicPr>
            <a:picLocks noChangeAspect="1" noChangeArrowheads="1"/>
          </p:cNvPicPr>
          <p:nvPr/>
        </p:nvPicPr>
        <p:blipFill>
          <a:blip r:embed="rId3" cstate="print"/>
          <a:srcRect/>
          <a:stretch>
            <a:fillRect/>
          </a:stretch>
        </p:blipFill>
        <p:spPr bwMode="auto">
          <a:xfrm>
            <a:off x="3276600" y="1524000"/>
            <a:ext cx="4339805" cy="2287587"/>
          </a:xfrm>
          <a:prstGeom prst="rect">
            <a:avLst/>
          </a:prstGeom>
          <a:noFill/>
        </p:spPr>
      </p:pic>
      <p:pic>
        <p:nvPicPr>
          <p:cNvPr id="57351" name="Picture 7" descr="http://www.unsecuredloansbadcreditnocreditcheckmortgages.co.uk/images/hp_laptop_finance.jpg"/>
          <p:cNvPicPr>
            <a:picLocks noChangeAspect="1" noChangeArrowheads="1"/>
          </p:cNvPicPr>
          <p:nvPr/>
        </p:nvPicPr>
        <p:blipFill>
          <a:blip r:embed="rId4" cstate="print">
            <a:clrChange>
              <a:clrFrom>
                <a:srgbClr val="FBFBFB"/>
              </a:clrFrom>
              <a:clrTo>
                <a:srgbClr val="FBFBFB">
                  <a:alpha val="0"/>
                </a:srgbClr>
              </a:clrTo>
            </a:clrChange>
          </a:blip>
          <a:srcRect/>
          <a:stretch>
            <a:fillRect/>
          </a:stretch>
        </p:blipFill>
        <p:spPr bwMode="auto">
          <a:xfrm>
            <a:off x="4572000" y="4267200"/>
            <a:ext cx="2895600" cy="2345436"/>
          </a:xfrm>
          <a:prstGeom prst="rect">
            <a:avLst/>
          </a:prstGeom>
          <a:noFill/>
        </p:spPr>
      </p:pic>
      <p:pic>
        <p:nvPicPr>
          <p:cNvPr id="57348" name="Picture 4" descr="http://truthdive.com/wp-content/uploads/2009/06/internet_explorer_logo.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696200" y="685800"/>
            <a:ext cx="1447800" cy="1447800"/>
          </a:xfrm>
          <a:prstGeom prst="rect">
            <a:avLst/>
          </a:prstGeom>
          <a:noFill/>
        </p:spPr>
      </p:pic>
      <p:pic>
        <p:nvPicPr>
          <p:cNvPr id="57349" name="Picture 5" descr="C:\Users\Aditya\AppData\Local\Microsoft\Windows\Temporary Internet Files\Content.IE5\BITWBBN1\MCj04417260000[1].png"/>
          <p:cNvPicPr>
            <a:picLocks noChangeAspect="1" noChangeArrowheads="1"/>
          </p:cNvPicPr>
          <p:nvPr/>
        </p:nvPicPr>
        <p:blipFill>
          <a:blip r:embed="rId6" cstate="print"/>
          <a:srcRect/>
          <a:stretch>
            <a:fillRect/>
          </a:stretch>
        </p:blipFill>
        <p:spPr bwMode="auto">
          <a:xfrm rot="2472841">
            <a:off x="5952079" y="84680"/>
            <a:ext cx="1524000" cy="1524000"/>
          </a:xfrm>
          <a:prstGeom prst="rect">
            <a:avLst/>
          </a:prstGeom>
          <a:noFill/>
        </p:spPr>
      </p:pic>
      <p:pic>
        <p:nvPicPr>
          <p:cNvPr id="57352" name="Picture 8" descr="C:\Users\Aditya\AppData\Local\Microsoft\Windows\Temporary Internet Files\Content.IE5\BITWBBN1\MCj04404940000[1].wmf"/>
          <p:cNvPicPr>
            <a:picLocks noChangeAspect="1" noChangeArrowheads="1"/>
          </p:cNvPicPr>
          <p:nvPr/>
        </p:nvPicPr>
        <p:blipFill>
          <a:blip r:embed="rId7" cstate="print"/>
          <a:srcRect/>
          <a:stretch>
            <a:fillRect/>
          </a:stretch>
        </p:blipFill>
        <p:spPr bwMode="auto">
          <a:xfrm rot="20359694">
            <a:off x="2847449" y="4311374"/>
            <a:ext cx="1447800" cy="183197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57354" name="Picture 10" descr="http://www.smccd.edu/accounts/jung/images/powerpoint-logo.jpg"/>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895600" y="0"/>
            <a:ext cx="1238250" cy="1238250"/>
          </a:xfrm>
          <a:prstGeom prst="rect">
            <a:avLst/>
          </a:prstGeom>
          <a:noFill/>
        </p:spPr>
      </p:pic>
      <p:pic>
        <p:nvPicPr>
          <p:cNvPr id="57357" name="Picture 13" descr="http://www.sheeptech.com/images/2008/01/icon_mspaint.png"/>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7467600" y="4648200"/>
            <a:ext cx="1295400" cy="1673831"/>
          </a:xfrm>
          <a:prstGeom prst="rect">
            <a:avLst/>
          </a:prstGeom>
          <a:noFill/>
        </p:spPr>
      </p:pic>
      <p:pic>
        <p:nvPicPr>
          <p:cNvPr id="35842" name="Picture 2" descr="http://dclips.fundraw.com/zobo500dir/dadoprom_Helianthus.jpg"/>
          <p:cNvPicPr>
            <a:picLocks noChangeAspect="1" noChangeArrowheads="1"/>
          </p:cNvPicPr>
          <p:nvPr/>
        </p:nvPicPr>
        <p:blipFill>
          <a:blip r:embed="rId10" cstate="print">
            <a:clrChange>
              <a:clrFrom>
                <a:srgbClr val="FFFFFF"/>
              </a:clrFrom>
              <a:clrTo>
                <a:srgbClr val="FFFFFF">
                  <a:alpha val="0"/>
                </a:srgbClr>
              </a:clrTo>
            </a:clrChange>
          </a:blip>
          <a:srcRect l="25169" r="24494"/>
          <a:stretch>
            <a:fillRect/>
          </a:stretch>
        </p:blipFill>
        <p:spPr bwMode="auto">
          <a:xfrm rot="1501144">
            <a:off x="3995353" y="255911"/>
            <a:ext cx="1109283" cy="2203710"/>
          </a:xfrm>
          <a:prstGeom prst="rect">
            <a:avLst/>
          </a:prstGeom>
          <a:noFill/>
        </p:spPr>
      </p:pic>
      <p:pic>
        <p:nvPicPr>
          <p:cNvPr id="35844" name="Picture 4" descr="http://www.fotosearch.com/bthumb/CSP/CSP164/k1646052.jpg"/>
          <p:cNvPicPr>
            <a:picLocks noChangeAspect="1" noChangeArrowheads="1"/>
          </p:cNvPicPr>
          <p:nvPr/>
        </p:nvPicPr>
        <p:blipFill>
          <a:blip r:embed="rId11" cstate="print">
            <a:clrChange>
              <a:clrFrom>
                <a:srgbClr val="F7F6FB"/>
              </a:clrFrom>
              <a:clrTo>
                <a:srgbClr val="F7F6FB">
                  <a:alpha val="0"/>
                </a:srgbClr>
              </a:clrTo>
            </a:clrChange>
          </a:blip>
          <a:srcRect/>
          <a:stretch>
            <a:fillRect/>
          </a:stretch>
        </p:blipFill>
        <p:spPr bwMode="auto">
          <a:xfrm rot="1200925">
            <a:off x="7324250" y="2671502"/>
            <a:ext cx="1619250" cy="1457325"/>
          </a:xfrm>
          <a:prstGeom prst="rect">
            <a:avLst/>
          </a:prstGeom>
          <a:noFill/>
        </p:spPr>
      </p:pic>
      <p:pic>
        <p:nvPicPr>
          <p:cNvPr id="15" name="Picture 2"/>
          <p:cNvPicPr>
            <a:picLocks noChangeArrowheads="1"/>
          </p:cNvPicPr>
          <p:nvPr/>
        </p:nvPicPr>
        <p:blipFill>
          <a:blip r:embed="rId12" cstate="print"/>
          <a:srcRect/>
          <a:stretch>
            <a:fillRect/>
          </a:stretch>
        </p:blipFill>
        <p:spPr bwMode="auto">
          <a:xfrm rot="759464">
            <a:off x="5802142" y="4579653"/>
            <a:ext cx="1268798" cy="9204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Ratio of Parts of My Face</a:t>
            </a:r>
            <a:endParaRPr lang="en-GB" dirty="0"/>
          </a:p>
        </p:txBody>
      </p:sp>
      <p:sp>
        <p:nvSpPr>
          <p:cNvPr id="3" name="Content Placeholder 2"/>
          <p:cNvSpPr>
            <a:spLocks noGrp="1"/>
          </p:cNvSpPr>
          <p:nvPr>
            <p:ph idx="1"/>
          </p:nvPr>
        </p:nvSpPr>
        <p:spPr>
          <a:xfrm>
            <a:off x="228600" y="1295400"/>
            <a:ext cx="7772400" cy="5257800"/>
          </a:xfrm>
        </p:spPr>
        <p:txBody>
          <a:bodyPr>
            <a:normAutofit fontScale="92500" lnSpcReduction="10000"/>
          </a:bodyPr>
          <a:lstStyle/>
          <a:p>
            <a:pPr>
              <a:buNone/>
            </a:pPr>
            <a:r>
              <a:rPr lang="en-GB" dirty="0" smtClean="0"/>
              <a:t>(</a:t>
            </a:r>
            <a:r>
              <a:rPr lang="en-GB" dirty="0" smtClean="0"/>
              <a:t>Top of head to chin</a:t>
            </a:r>
            <a:r>
              <a:rPr lang="en-GB" dirty="0" smtClean="0"/>
              <a:t>):(Width of head at ear level) </a:t>
            </a:r>
            <a:endParaRPr lang="en-GB" dirty="0" smtClean="0"/>
          </a:p>
          <a:p>
            <a:pPr>
              <a:buNone/>
            </a:pPr>
            <a:r>
              <a:rPr lang="en-GB" dirty="0" smtClean="0"/>
              <a:t>=19.5:13 </a:t>
            </a:r>
            <a:r>
              <a:rPr lang="en-GB" b="1" u="sng" cap="all" dirty="0" smtClean="0">
                <a:ln w="9000" cmpd="sng">
                  <a:solidFill>
                    <a:srgbClr val="FF0000"/>
                  </a:solidFill>
                  <a:prstDash val="solid"/>
                </a:ln>
                <a:solidFill>
                  <a:srgbClr val="FF0000"/>
                </a:solidFill>
                <a:effectLst>
                  <a:reflection blurRad="12700" stA="28000" endPos="45000" dist="1000" dir="5400000" sy="-100000" algn="bl" rotWithShape="0"/>
                </a:effectLst>
              </a:rPr>
              <a:t>:: 1.5:1</a:t>
            </a:r>
          </a:p>
          <a:p>
            <a:pPr>
              <a:buNone/>
            </a:pPr>
            <a:r>
              <a:rPr lang="en-GB" dirty="0" smtClean="0"/>
              <a:t>(Top of head to pupil)</a:t>
            </a:r>
            <a:r>
              <a:rPr lang="en-GB" dirty="0" smtClean="0">
                <a:sym typeface="Wingdings" pitchFamily="2" charset="2"/>
              </a:rPr>
              <a:t>:(Pupil to edge of lip)</a:t>
            </a:r>
          </a:p>
          <a:p>
            <a:pPr>
              <a:buNone/>
            </a:pPr>
            <a:r>
              <a:rPr lang="en-GB" dirty="0" smtClean="0">
                <a:sym typeface="Wingdings" pitchFamily="2" charset="2"/>
              </a:rPr>
              <a:t>=10.5:6 </a:t>
            </a:r>
            <a:r>
              <a:rPr lang="en-GB" b="1" u="sng" cap="all" dirty="0" smtClean="0">
                <a:ln w="9000" cmpd="sng">
                  <a:solidFill>
                    <a:srgbClr val="FF0000"/>
                  </a:solidFill>
                  <a:prstDash val="solid"/>
                </a:ln>
                <a:solidFill>
                  <a:srgbClr val="FF0000"/>
                </a:solidFill>
                <a:effectLst>
                  <a:reflection blurRad="12700" stA="28000" endPos="45000" dist="1000" dir="5400000" sy="-100000" algn="bl" rotWithShape="0"/>
                </a:effectLst>
                <a:sym typeface="Wingdings" pitchFamily="2" charset="2"/>
              </a:rPr>
              <a:t>::1.8:1</a:t>
            </a:r>
          </a:p>
          <a:p>
            <a:pPr>
              <a:buNone/>
            </a:pPr>
            <a:r>
              <a:rPr lang="en-GB" dirty="0" smtClean="0">
                <a:sym typeface="Wingdings" pitchFamily="2" charset="2"/>
              </a:rPr>
              <a:t>(Nose tip to chin):(Lips to chin)</a:t>
            </a:r>
          </a:p>
          <a:p>
            <a:pPr>
              <a:buNone/>
            </a:pPr>
            <a:r>
              <a:rPr lang="en-GB" dirty="0" smtClean="0">
                <a:sym typeface="Wingdings" pitchFamily="2" charset="2"/>
              </a:rPr>
              <a:t>= 9:5 </a:t>
            </a:r>
            <a:r>
              <a:rPr lang="en-GB" b="1" u="sng" cap="all" dirty="0" smtClean="0">
                <a:ln w="9000" cmpd="sng">
                  <a:solidFill>
                    <a:srgbClr val="FF0000"/>
                  </a:solidFill>
                  <a:prstDash val="solid"/>
                </a:ln>
                <a:solidFill>
                  <a:srgbClr val="FF0000"/>
                </a:solidFill>
                <a:effectLst>
                  <a:reflection blurRad="12700" stA="28000" endPos="45000" dist="1000" dir="5400000" sy="-100000" algn="bl" rotWithShape="0"/>
                </a:effectLst>
                <a:sym typeface="Wingdings" pitchFamily="2" charset="2"/>
              </a:rPr>
              <a:t>::1.8:1</a:t>
            </a:r>
          </a:p>
          <a:p>
            <a:pPr>
              <a:buNone/>
            </a:pPr>
            <a:r>
              <a:rPr lang="en-GB" dirty="0" smtClean="0">
                <a:sym typeface="Wingdings" pitchFamily="2" charset="2"/>
              </a:rPr>
              <a:t>(Nose tip to chin):(Pupil to nose tip)</a:t>
            </a:r>
          </a:p>
          <a:p>
            <a:pPr>
              <a:buNone/>
            </a:pPr>
            <a:r>
              <a:rPr lang="en-GB" dirty="0" smtClean="0">
                <a:sym typeface="Wingdings" pitchFamily="2" charset="2"/>
              </a:rPr>
              <a:t>=9:5 </a:t>
            </a:r>
            <a:r>
              <a:rPr lang="en-GB" b="1" u="sng" cap="all" dirty="0" smtClean="0">
                <a:ln w="9000" cmpd="sng">
                  <a:solidFill>
                    <a:srgbClr val="FF0000"/>
                  </a:solidFill>
                  <a:prstDash val="solid"/>
                </a:ln>
                <a:solidFill>
                  <a:srgbClr val="FF0000"/>
                </a:solidFill>
                <a:effectLst>
                  <a:reflection blurRad="12700" stA="28000" endPos="45000" dist="1000" dir="5400000" sy="-100000" algn="bl" rotWithShape="0"/>
                </a:effectLst>
                <a:sym typeface="Wingdings" pitchFamily="2" charset="2"/>
              </a:rPr>
              <a:t>::1.8:1</a:t>
            </a:r>
          </a:p>
          <a:p>
            <a:pPr>
              <a:buNone/>
            </a:pPr>
            <a:r>
              <a:rPr lang="en-GB" dirty="0" smtClean="0">
                <a:sym typeface="Wingdings" pitchFamily="2" charset="2"/>
              </a:rPr>
              <a:t>(Width of nose at base):(Nose tip to lips)</a:t>
            </a:r>
          </a:p>
          <a:p>
            <a:pPr>
              <a:buNone/>
            </a:pPr>
            <a:r>
              <a:rPr lang="en-GB" dirty="0" smtClean="0">
                <a:sym typeface="Wingdings" pitchFamily="2" charset="2"/>
              </a:rPr>
              <a:t>=3.5:3 </a:t>
            </a:r>
            <a:r>
              <a:rPr lang="en-GB" b="1" u="sng" cap="all" dirty="0" smtClean="0">
                <a:ln w="9000" cmpd="sng">
                  <a:solidFill>
                    <a:srgbClr val="FF0000"/>
                  </a:solidFill>
                  <a:prstDash val="solid"/>
                </a:ln>
                <a:solidFill>
                  <a:srgbClr val="FF0000"/>
                </a:solidFill>
                <a:effectLst>
                  <a:reflection blurRad="12700" stA="28000" endPos="45000" dist="1000" dir="5400000" sy="-100000" algn="bl" rotWithShape="0"/>
                </a:effectLst>
                <a:sym typeface="Wingdings" pitchFamily="2" charset="2"/>
              </a:rPr>
              <a:t>::1.2:1 </a:t>
            </a:r>
          </a:p>
          <a:p>
            <a:pPr>
              <a:buNone/>
            </a:pPr>
            <a:r>
              <a:rPr lang="en-GB" dirty="0" smtClean="0">
                <a:sym typeface="Wingdings" pitchFamily="2" charset="2"/>
              </a:rPr>
              <a:t>(Outside distance between eyes):(Hairline to pupil)</a:t>
            </a:r>
          </a:p>
          <a:p>
            <a:pPr>
              <a:buNone/>
            </a:pPr>
            <a:r>
              <a:rPr lang="en-GB" dirty="0" smtClean="0">
                <a:sym typeface="Wingdings" pitchFamily="2" charset="2"/>
              </a:rPr>
              <a:t>=5:5 </a:t>
            </a:r>
            <a:r>
              <a:rPr lang="en-GB" b="1" u="sng" cap="all" dirty="0" smtClean="0">
                <a:ln w="9000" cmpd="sng">
                  <a:solidFill>
                    <a:srgbClr val="FF0000"/>
                  </a:solidFill>
                  <a:prstDash val="solid"/>
                </a:ln>
                <a:solidFill>
                  <a:srgbClr val="FF0000"/>
                </a:solidFill>
                <a:effectLst>
                  <a:reflection blurRad="12700" stA="28000" endPos="45000" dist="1000" dir="5400000" sy="-100000" algn="bl" rotWithShape="0"/>
                </a:effectLst>
                <a:sym typeface="Wingdings" pitchFamily="2" charset="2"/>
              </a:rPr>
              <a:t>::1:1</a:t>
            </a:r>
          </a:p>
        </p:txBody>
      </p:sp>
      <p:sp>
        <p:nvSpPr>
          <p:cNvPr id="4" name="TextBox 3"/>
          <p:cNvSpPr txBox="1"/>
          <p:nvPr/>
        </p:nvSpPr>
        <p:spPr>
          <a:xfrm>
            <a:off x="8687544" y="0"/>
            <a:ext cx="553998" cy="6858000"/>
          </a:xfrm>
          <a:prstGeom prst="rect">
            <a:avLst/>
          </a:prstGeom>
          <a:noFill/>
        </p:spPr>
        <p:txBody>
          <a:bodyPr vert="eaVert" wrap="square" rtlCol="0">
            <a:spAutoFit/>
          </a:bodyPr>
          <a:lstStyle/>
          <a:p>
            <a:r>
              <a:rPr lang="en-GB" sz="2400" dirty="0" smtClean="0">
                <a:solidFill>
                  <a:srgbClr val="FFFF00"/>
                </a:solidFill>
              </a:rPr>
              <a:t>Note: All the measurements are in centimetres. </a:t>
            </a:r>
            <a:endParaRPr lang="en-GB" sz="2400" dirty="0">
              <a:solidFill>
                <a:srgbClr val="FFFF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Ratio of Parts of My Face </a:t>
            </a:r>
            <a:endParaRPr lang="en-GB" dirty="0"/>
          </a:p>
        </p:txBody>
      </p:sp>
      <p:sp>
        <p:nvSpPr>
          <p:cNvPr id="3" name="Content Placeholder 2"/>
          <p:cNvSpPr>
            <a:spLocks noGrp="1"/>
          </p:cNvSpPr>
          <p:nvPr>
            <p:ph idx="1"/>
          </p:nvPr>
        </p:nvSpPr>
        <p:spPr>
          <a:xfrm>
            <a:off x="228600" y="1295400"/>
            <a:ext cx="7848600" cy="5257800"/>
          </a:xfrm>
        </p:spPr>
        <p:txBody>
          <a:bodyPr>
            <a:normAutofit fontScale="92500" lnSpcReduction="20000"/>
          </a:bodyPr>
          <a:lstStyle/>
          <a:p>
            <a:pPr>
              <a:buNone/>
            </a:pPr>
            <a:r>
              <a:rPr lang="en-GB" dirty="0" smtClean="0">
                <a:sym typeface="Wingdings" pitchFamily="2" charset="2"/>
              </a:rPr>
              <a:t>(Length of Lips):(Width of nose at base)</a:t>
            </a:r>
          </a:p>
          <a:p>
            <a:pPr>
              <a:buNone/>
            </a:pPr>
            <a:r>
              <a:rPr lang="en-GB" dirty="0" smtClean="0">
                <a:sym typeface="Wingdings" pitchFamily="2" charset="2"/>
              </a:rPr>
              <a:t>=5:3 </a:t>
            </a:r>
            <a:r>
              <a:rPr lang="en-GB" b="1" u="sng" cap="all" dirty="0" smtClean="0">
                <a:ln w="9000" cmpd="sng">
                  <a:solidFill>
                    <a:srgbClr val="FF0000"/>
                  </a:solidFill>
                  <a:prstDash val="solid"/>
                </a:ln>
                <a:solidFill>
                  <a:srgbClr val="FF0000"/>
                </a:solidFill>
                <a:effectLst>
                  <a:reflection blurRad="12700" stA="28000" endPos="45000" dist="1000" dir="5400000" sy="-100000" algn="bl" rotWithShape="0"/>
                </a:effectLst>
                <a:sym typeface="Wingdings" pitchFamily="2" charset="2"/>
              </a:rPr>
              <a:t>::1.6:1</a:t>
            </a:r>
            <a:endParaRPr lang="en-GB" dirty="0" smtClean="0"/>
          </a:p>
          <a:p>
            <a:pPr>
              <a:buNone/>
            </a:pPr>
            <a:r>
              <a:rPr lang="en-GB" dirty="0" smtClean="0"/>
              <a:t>(Hairline to chin):(Hairline to bottom of nose)</a:t>
            </a:r>
          </a:p>
          <a:p>
            <a:pPr>
              <a:buNone/>
            </a:pPr>
            <a:r>
              <a:rPr lang="en-GB" dirty="0" smtClean="0"/>
              <a:t>=16:10 </a:t>
            </a:r>
            <a:r>
              <a:rPr lang="en-GB" b="1" u="sng" cap="all" dirty="0" smtClean="0">
                <a:ln w="9000" cmpd="sng">
                  <a:solidFill>
                    <a:srgbClr val="FF0000"/>
                  </a:solidFill>
                  <a:prstDash val="solid"/>
                </a:ln>
                <a:solidFill>
                  <a:srgbClr val="FF0000"/>
                </a:solidFill>
                <a:effectLst>
                  <a:reflection blurRad="12700" stA="28000" endPos="45000" dist="1000" dir="5400000" sy="-100000" algn="bl" rotWithShape="0"/>
                </a:effectLst>
                <a:sym typeface="Wingdings" pitchFamily="2" charset="2"/>
              </a:rPr>
              <a:t>::1.6:1 </a:t>
            </a:r>
          </a:p>
          <a:p>
            <a:pPr>
              <a:buNone/>
            </a:pPr>
            <a:r>
              <a:rPr lang="en-GB" dirty="0" smtClean="0">
                <a:sym typeface="Wingdings" pitchFamily="2" charset="2"/>
              </a:rPr>
              <a:t>(Width of bridge of nose):(Width of eye)</a:t>
            </a:r>
          </a:p>
          <a:p>
            <a:pPr>
              <a:buNone/>
            </a:pPr>
            <a:r>
              <a:rPr lang="en-GB" dirty="0" smtClean="0">
                <a:sym typeface="Wingdings" pitchFamily="2" charset="2"/>
              </a:rPr>
              <a:t>=1.5:1 </a:t>
            </a:r>
            <a:r>
              <a:rPr lang="en-GB" b="1" u="sng" cap="all" dirty="0" smtClean="0">
                <a:ln w="9000" cmpd="sng">
                  <a:solidFill>
                    <a:srgbClr val="FF0000"/>
                  </a:solidFill>
                  <a:prstDash val="solid"/>
                </a:ln>
                <a:solidFill>
                  <a:srgbClr val="FF0000"/>
                </a:solidFill>
                <a:effectLst>
                  <a:reflection blurRad="12700" stA="28000" endPos="45000" dist="1000" dir="5400000" sy="-100000" algn="bl" rotWithShape="0"/>
                </a:effectLst>
                <a:sym typeface="Wingdings" pitchFamily="2" charset="2"/>
              </a:rPr>
              <a:t>::</a:t>
            </a:r>
            <a:r>
              <a:rPr lang="en-GB" b="1" u="sng" cap="all" dirty="0" smtClean="0">
                <a:ln w="9000" cmpd="sng">
                  <a:solidFill>
                    <a:srgbClr val="FF0000"/>
                  </a:solidFill>
                  <a:prstDash val="solid"/>
                </a:ln>
                <a:solidFill>
                  <a:srgbClr val="FF0000"/>
                </a:solidFill>
                <a:effectLst>
                  <a:reflection blurRad="12700" stA="28000" endPos="45000" dist="1000" dir="5400000" sy="-100000" algn="bl" rotWithShape="0"/>
                </a:effectLst>
                <a:sym typeface="Wingdings" pitchFamily="2" charset="2"/>
              </a:rPr>
              <a:t>1.5:1</a:t>
            </a:r>
            <a:endParaRPr lang="en-GB" b="1" u="sng" cap="all" dirty="0" smtClean="0">
              <a:ln w="9000" cmpd="sng">
                <a:solidFill>
                  <a:srgbClr val="FF0000"/>
                </a:solidFill>
                <a:prstDash val="solid"/>
              </a:ln>
              <a:solidFill>
                <a:srgbClr val="FF0000"/>
              </a:solidFill>
              <a:effectLst>
                <a:reflection blurRad="12700" stA="28000" endPos="45000" dist="1000" dir="5400000" sy="-100000" algn="bl" rotWithShape="0"/>
              </a:effectLst>
              <a:sym typeface="Wingdings" pitchFamily="2" charset="2"/>
            </a:endParaRPr>
          </a:p>
          <a:p>
            <a:pPr>
              <a:buNone/>
            </a:pPr>
            <a:r>
              <a:rPr lang="en-GB" dirty="0" smtClean="0">
                <a:sym typeface="Wingdings" pitchFamily="2" charset="2"/>
              </a:rPr>
              <a:t>(Width of mouth):(Width of teeth)</a:t>
            </a:r>
          </a:p>
          <a:p>
            <a:pPr>
              <a:buNone/>
            </a:pPr>
            <a:r>
              <a:rPr lang="en-GB" dirty="0" smtClean="0">
                <a:sym typeface="Wingdings" pitchFamily="2" charset="2"/>
              </a:rPr>
              <a:t>=0.9:0.5 </a:t>
            </a:r>
            <a:r>
              <a:rPr lang="en-GB" b="1" u="sng" cap="all" dirty="0" smtClean="0">
                <a:ln w="9000" cmpd="sng">
                  <a:solidFill>
                    <a:srgbClr val="FF0000"/>
                  </a:solidFill>
                  <a:prstDash val="solid"/>
                </a:ln>
                <a:solidFill>
                  <a:srgbClr val="FF0000"/>
                </a:solidFill>
                <a:effectLst>
                  <a:reflection blurRad="12700" stA="28000" endPos="45000" dist="1000" dir="5400000" sy="-100000" algn="bl" rotWithShape="0"/>
                </a:effectLst>
                <a:sym typeface="Wingdings" pitchFamily="2" charset="2"/>
              </a:rPr>
              <a:t>::1.8:1</a:t>
            </a:r>
          </a:p>
          <a:p>
            <a:pPr algn="ctr">
              <a:buNone/>
            </a:pPr>
            <a:r>
              <a:rPr lang="en-GB" b="1" dirty="0" smtClean="0">
                <a:ln w="24500" cmpd="dbl">
                  <a:solidFill>
                    <a:srgbClr val="FF0000"/>
                  </a:solidFill>
                  <a:prstDash val="solid"/>
                  <a:miter lim="800000"/>
                </a:ln>
                <a:solidFill>
                  <a:srgbClr val="FF0000"/>
                </a:solidFill>
                <a:effectLst>
                  <a:outerShdw blurRad="38100" dist="38100" dir="7020000" algn="tl">
                    <a:srgbClr val="000000">
                      <a:alpha val="35000"/>
                    </a:srgbClr>
                  </a:outerShdw>
                </a:effectLst>
              </a:rPr>
              <a:t>Average Ratio= 1.5:1 </a:t>
            </a:r>
          </a:p>
          <a:p>
            <a:pPr algn="ctr">
              <a:buNone/>
            </a:pPr>
            <a:r>
              <a:rPr lang="en-GB" dirty="0" smtClean="0">
                <a:ln w="3175" cmpd="dbl">
                  <a:solidFill>
                    <a:srgbClr val="FF0000"/>
                  </a:solidFill>
                  <a:prstDash val="solid"/>
                  <a:miter lim="800000"/>
                </a:ln>
                <a:noFill/>
                <a:effectLst>
                  <a:outerShdw blurRad="38100" dist="38100" dir="7020000" algn="tl">
                    <a:srgbClr val="000000">
                      <a:alpha val="35000"/>
                    </a:srgbClr>
                  </a:outerShdw>
                </a:effectLst>
              </a:rPr>
              <a:t>The ratios are extremely close to each other, but a few are in the range of 1.5-1.8. A few are close to the Golden Ratio, such as the first two on this page but otherwise, most of them are either higher or lower than the Golden Ratio. </a:t>
            </a:r>
            <a:endParaRPr lang="en-GB" dirty="0">
              <a:ln w="3175" cmpd="dbl">
                <a:solidFill>
                  <a:srgbClr val="FF0000"/>
                </a:solidFill>
                <a:prstDash val="solid"/>
                <a:miter lim="800000"/>
              </a:ln>
              <a:noFill/>
              <a:effectLst>
                <a:outerShdw blurRad="38100" dist="38100" dir="7020000" algn="tl">
                  <a:srgbClr val="000000">
                    <a:alpha val="35000"/>
                  </a:srgbClr>
                </a:outerShdw>
              </a:effectLst>
            </a:endParaRPr>
          </a:p>
        </p:txBody>
      </p:sp>
      <p:sp>
        <p:nvSpPr>
          <p:cNvPr id="9" name="TextBox 8"/>
          <p:cNvSpPr txBox="1"/>
          <p:nvPr/>
        </p:nvSpPr>
        <p:spPr>
          <a:xfrm>
            <a:off x="8687544" y="0"/>
            <a:ext cx="553998" cy="6858000"/>
          </a:xfrm>
          <a:prstGeom prst="rect">
            <a:avLst/>
          </a:prstGeom>
          <a:noFill/>
        </p:spPr>
        <p:txBody>
          <a:bodyPr vert="eaVert" wrap="square" rtlCol="0">
            <a:spAutoFit/>
          </a:bodyPr>
          <a:lstStyle/>
          <a:p>
            <a:r>
              <a:rPr lang="en-GB" sz="2400" dirty="0" smtClean="0">
                <a:solidFill>
                  <a:srgbClr val="FFFF00"/>
                </a:solidFill>
              </a:rPr>
              <a:t>Note: All the measurements are in centimetres. </a:t>
            </a:r>
            <a:endParaRPr lang="en-GB" sz="2400" dirty="0">
              <a:solidFill>
                <a:srgbClr val="FFFF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Comparing Faces of Classmates  </a:t>
            </a:r>
            <a:endParaRPr lang="en-GB" dirty="0"/>
          </a:p>
        </p:txBody>
      </p:sp>
      <p:graphicFrame>
        <p:nvGraphicFramePr>
          <p:cNvPr id="4" name="Content Placeholder 3"/>
          <p:cNvGraphicFramePr>
            <a:graphicFrameLocks noGrp="1"/>
          </p:cNvGraphicFramePr>
          <p:nvPr>
            <p:ph idx="1"/>
          </p:nvPr>
        </p:nvGraphicFramePr>
        <p:xfrm>
          <a:off x="416940" y="1295400"/>
          <a:ext cx="7050660" cy="4988560"/>
        </p:xfrm>
        <a:graphic>
          <a:graphicData uri="http://schemas.openxmlformats.org/drawingml/2006/table">
            <a:tbl>
              <a:tblPr firstRow="1" lastRow="1" bandRow="1">
                <a:tableStyleId>{5C22544A-7EE6-4342-B048-85BDC9FD1C3A}</a:tableStyleId>
              </a:tblPr>
              <a:tblGrid>
                <a:gridCol w="1180602"/>
                <a:gridCol w="978343"/>
                <a:gridCol w="978343"/>
                <a:gridCol w="978343"/>
                <a:gridCol w="978343"/>
                <a:gridCol w="978343"/>
                <a:gridCol w="978343"/>
              </a:tblGrid>
              <a:tr h="370840">
                <a:tc>
                  <a:txBody>
                    <a:bodyPr/>
                    <a:lstStyle/>
                    <a:p>
                      <a:pPr algn="ctr"/>
                      <a:r>
                        <a:rPr lang="en-GB" dirty="0" smtClean="0"/>
                        <a:t>Name </a:t>
                      </a:r>
                      <a:endParaRPr lang="en-GB" dirty="0"/>
                    </a:p>
                  </a:txBody>
                  <a:tcPr/>
                </a:tc>
                <a:tc>
                  <a:txBody>
                    <a:bodyPr/>
                    <a:lstStyle/>
                    <a:p>
                      <a:pPr algn="ctr"/>
                      <a:r>
                        <a:rPr lang="en-GB" dirty="0" smtClean="0"/>
                        <a:t>Bridge</a:t>
                      </a:r>
                      <a:r>
                        <a:rPr lang="en-GB" baseline="0" dirty="0" smtClean="0"/>
                        <a:t> Width </a:t>
                      </a:r>
                      <a:r>
                        <a:rPr lang="en-GB" baseline="0" dirty="0" smtClean="0"/>
                        <a:t>(mm</a:t>
                      </a:r>
                      <a:r>
                        <a:rPr lang="en-GB" baseline="0" dirty="0" smtClean="0"/>
                        <a:t>)</a:t>
                      </a:r>
                      <a:endParaRPr lang="en-GB" dirty="0"/>
                    </a:p>
                  </a:txBody>
                  <a:tcPr/>
                </a:tc>
                <a:tc>
                  <a:txBody>
                    <a:bodyPr/>
                    <a:lstStyle/>
                    <a:p>
                      <a:pPr algn="ctr"/>
                      <a:r>
                        <a:rPr lang="en-GB" dirty="0" smtClean="0"/>
                        <a:t>Eye Width</a:t>
                      </a:r>
                      <a:r>
                        <a:rPr lang="en-GB" baseline="0" dirty="0" smtClean="0"/>
                        <a:t> </a:t>
                      </a:r>
                      <a:r>
                        <a:rPr lang="en-GB" baseline="0" dirty="0" smtClean="0"/>
                        <a:t>(mm</a:t>
                      </a:r>
                      <a:r>
                        <a:rPr lang="en-GB" baseline="0" dirty="0" smtClean="0"/>
                        <a:t>)</a:t>
                      </a:r>
                      <a:endParaRPr lang="en-GB" dirty="0"/>
                    </a:p>
                  </a:txBody>
                  <a:tcPr/>
                </a:tc>
                <a:tc>
                  <a:txBody>
                    <a:bodyPr/>
                    <a:lstStyle/>
                    <a:p>
                      <a:pPr algn="ctr"/>
                      <a:r>
                        <a:rPr lang="en-GB" dirty="0" smtClean="0"/>
                        <a:t>Bridge: Eye</a:t>
                      </a:r>
                      <a:r>
                        <a:rPr lang="en-GB" baseline="0" dirty="0" smtClean="0"/>
                        <a:t>  Ratio</a:t>
                      </a:r>
                      <a:endParaRPr lang="en-GB" dirty="0"/>
                    </a:p>
                  </a:txBody>
                  <a:tcPr/>
                </a:tc>
                <a:tc>
                  <a:txBody>
                    <a:bodyPr/>
                    <a:lstStyle/>
                    <a:p>
                      <a:pPr algn="ctr"/>
                      <a:r>
                        <a:rPr lang="en-GB" dirty="0" smtClean="0"/>
                        <a:t>Mouth Width</a:t>
                      </a:r>
                      <a:r>
                        <a:rPr lang="en-GB" baseline="0" dirty="0" smtClean="0"/>
                        <a:t> </a:t>
                      </a:r>
                      <a:r>
                        <a:rPr lang="en-GB" baseline="0" dirty="0" smtClean="0"/>
                        <a:t>(mm</a:t>
                      </a:r>
                      <a:r>
                        <a:rPr lang="en-GB" baseline="0" dirty="0" smtClean="0"/>
                        <a:t>)</a:t>
                      </a:r>
                      <a:endParaRPr lang="en-GB" dirty="0"/>
                    </a:p>
                  </a:txBody>
                  <a:tcPr/>
                </a:tc>
                <a:tc>
                  <a:txBody>
                    <a:bodyPr/>
                    <a:lstStyle/>
                    <a:p>
                      <a:pPr algn="ctr"/>
                      <a:r>
                        <a:rPr lang="en-GB" dirty="0" smtClean="0"/>
                        <a:t>Teeth Width </a:t>
                      </a:r>
                      <a:r>
                        <a:rPr lang="en-GB" baseline="0" dirty="0" smtClean="0"/>
                        <a:t> </a:t>
                      </a:r>
                      <a:r>
                        <a:rPr lang="en-GB" baseline="0" dirty="0" smtClean="0"/>
                        <a:t>(mm</a:t>
                      </a:r>
                      <a:r>
                        <a:rPr lang="en-GB" baseline="0" dirty="0" smtClean="0"/>
                        <a:t>)</a:t>
                      </a:r>
                      <a:endParaRPr lang="en-GB" dirty="0"/>
                    </a:p>
                  </a:txBody>
                  <a:tcPr/>
                </a:tc>
                <a:tc>
                  <a:txBody>
                    <a:bodyPr/>
                    <a:lstStyle/>
                    <a:p>
                      <a:pPr algn="ctr"/>
                      <a:r>
                        <a:rPr lang="en-GB" dirty="0" smtClean="0"/>
                        <a:t>Mouth: Teeth Ratio</a:t>
                      </a:r>
                      <a:endParaRPr lang="en-GB" dirty="0"/>
                    </a:p>
                  </a:txBody>
                  <a:tcPr/>
                </a:tc>
              </a:tr>
              <a:tr h="370840">
                <a:tc>
                  <a:txBody>
                    <a:bodyPr/>
                    <a:lstStyle/>
                    <a:p>
                      <a:r>
                        <a:rPr lang="en-GB" dirty="0" err="1" smtClean="0"/>
                        <a:t>Arnav</a:t>
                      </a:r>
                      <a:endParaRPr lang="en-GB" dirty="0"/>
                    </a:p>
                  </a:txBody>
                  <a:tcPr/>
                </a:tc>
                <a:tc>
                  <a:txBody>
                    <a:bodyPr/>
                    <a:lstStyle/>
                    <a:p>
                      <a:r>
                        <a:rPr lang="en-GB" dirty="0" smtClean="0"/>
                        <a:t>1</a:t>
                      </a:r>
                      <a:endParaRPr lang="en-GB" dirty="0"/>
                    </a:p>
                  </a:txBody>
                  <a:tcPr/>
                </a:tc>
                <a:tc>
                  <a:txBody>
                    <a:bodyPr/>
                    <a:lstStyle/>
                    <a:p>
                      <a:r>
                        <a:rPr lang="en-GB" dirty="0" smtClean="0"/>
                        <a:t>1.5</a:t>
                      </a:r>
                      <a:endParaRPr lang="en-GB" dirty="0"/>
                    </a:p>
                  </a:txBody>
                  <a:tcPr/>
                </a:tc>
                <a:tc>
                  <a:txBody>
                    <a:bodyPr/>
                    <a:lstStyle/>
                    <a:p>
                      <a:r>
                        <a:rPr lang="en-GB" dirty="0" smtClean="0"/>
                        <a:t>1:1.5</a:t>
                      </a:r>
                      <a:endParaRPr lang="en-GB" dirty="0"/>
                    </a:p>
                  </a:txBody>
                  <a:tcPr/>
                </a:tc>
                <a:tc>
                  <a:txBody>
                    <a:bodyPr/>
                    <a:lstStyle/>
                    <a:p>
                      <a:r>
                        <a:rPr lang="en-GB" dirty="0" smtClean="0"/>
                        <a:t>3</a:t>
                      </a:r>
                      <a:endParaRPr lang="en-GB" dirty="0"/>
                    </a:p>
                  </a:txBody>
                  <a:tcPr/>
                </a:tc>
                <a:tc>
                  <a:txBody>
                    <a:bodyPr/>
                    <a:lstStyle/>
                    <a:p>
                      <a:r>
                        <a:rPr lang="en-GB" dirty="0" smtClean="0"/>
                        <a:t>2</a:t>
                      </a:r>
                      <a:endParaRPr lang="en-GB" dirty="0"/>
                    </a:p>
                  </a:txBody>
                  <a:tcPr/>
                </a:tc>
                <a:tc>
                  <a:txBody>
                    <a:bodyPr/>
                    <a:lstStyle/>
                    <a:p>
                      <a:r>
                        <a:rPr lang="en-GB" dirty="0" smtClean="0"/>
                        <a:t>1:0.67</a:t>
                      </a:r>
                      <a:endParaRPr lang="en-GB" dirty="0"/>
                    </a:p>
                  </a:txBody>
                  <a:tcPr/>
                </a:tc>
              </a:tr>
              <a:tr h="325120">
                <a:tc>
                  <a:txBody>
                    <a:bodyPr/>
                    <a:lstStyle/>
                    <a:p>
                      <a:r>
                        <a:rPr lang="en-GB" dirty="0" smtClean="0"/>
                        <a:t>Ajay N</a:t>
                      </a:r>
                      <a:endParaRPr lang="en-GB" dirty="0"/>
                    </a:p>
                  </a:txBody>
                  <a:tcPr/>
                </a:tc>
                <a:tc>
                  <a:txBody>
                    <a:bodyPr/>
                    <a:lstStyle/>
                    <a:p>
                      <a:r>
                        <a:rPr lang="en-GB" dirty="0" smtClean="0"/>
                        <a:t>1</a:t>
                      </a:r>
                      <a:endParaRPr lang="en-GB" dirty="0"/>
                    </a:p>
                  </a:txBody>
                  <a:tcPr/>
                </a:tc>
                <a:tc>
                  <a:txBody>
                    <a:bodyPr/>
                    <a:lstStyle/>
                    <a:p>
                      <a:r>
                        <a:rPr lang="en-GB" dirty="0" smtClean="0"/>
                        <a:t>1.5</a:t>
                      </a:r>
                      <a:endParaRPr lang="en-GB" dirty="0"/>
                    </a:p>
                  </a:txBody>
                  <a:tcPr/>
                </a:tc>
                <a:tc>
                  <a:txBody>
                    <a:bodyPr/>
                    <a:lstStyle/>
                    <a:p>
                      <a:r>
                        <a:rPr lang="en-GB" dirty="0" smtClean="0"/>
                        <a:t>1:1.5</a:t>
                      </a:r>
                      <a:endParaRPr lang="en-GB" dirty="0"/>
                    </a:p>
                  </a:txBody>
                  <a:tcPr/>
                </a:tc>
                <a:tc>
                  <a:txBody>
                    <a:bodyPr/>
                    <a:lstStyle/>
                    <a:p>
                      <a:r>
                        <a:rPr lang="en-GB" dirty="0" smtClean="0"/>
                        <a:t>2.5</a:t>
                      </a:r>
                      <a:endParaRPr lang="en-GB" dirty="0"/>
                    </a:p>
                  </a:txBody>
                  <a:tcPr/>
                </a:tc>
                <a:tc>
                  <a:txBody>
                    <a:bodyPr/>
                    <a:lstStyle/>
                    <a:p>
                      <a:r>
                        <a:rPr lang="en-GB" dirty="0" smtClean="0"/>
                        <a:t>0.3</a:t>
                      </a:r>
                      <a:endParaRPr lang="en-GB" dirty="0"/>
                    </a:p>
                  </a:txBody>
                  <a:tcPr/>
                </a:tc>
                <a:tc>
                  <a:txBody>
                    <a:bodyPr/>
                    <a:lstStyle/>
                    <a:p>
                      <a:r>
                        <a:rPr lang="en-GB" dirty="0" smtClean="0"/>
                        <a:t>1:0.12</a:t>
                      </a:r>
                      <a:endParaRPr lang="en-GB" dirty="0"/>
                    </a:p>
                  </a:txBody>
                  <a:tcPr/>
                </a:tc>
              </a:tr>
              <a:tr h="370840">
                <a:tc>
                  <a:txBody>
                    <a:bodyPr/>
                    <a:lstStyle/>
                    <a:p>
                      <a:r>
                        <a:rPr lang="en-GB" dirty="0" err="1" smtClean="0"/>
                        <a:t>Jahanvi</a:t>
                      </a:r>
                      <a:endParaRPr lang="en-GB" dirty="0"/>
                    </a:p>
                  </a:txBody>
                  <a:tcPr/>
                </a:tc>
                <a:tc>
                  <a:txBody>
                    <a:bodyPr/>
                    <a:lstStyle/>
                    <a:p>
                      <a:r>
                        <a:rPr lang="en-GB" dirty="0" smtClean="0"/>
                        <a:t>1</a:t>
                      </a:r>
                      <a:endParaRPr lang="en-GB" dirty="0"/>
                    </a:p>
                  </a:txBody>
                  <a:tcPr/>
                </a:tc>
                <a:tc>
                  <a:txBody>
                    <a:bodyPr/>
                    <a:lstStyle/>
                    <a:p>
                      <a:r>
                        <a:rPr lang="en-GB" dirty="0" smtClean="0"/>
                        <a:t>1.3</a:t>
                      </a:r>
                      <a:endParaRPr lang="en-GB" dirty="0"/>
                    </a:p>
                  </a:txBody>
                  <a:tcPr/>
                </a:tc>
                <a:tc>
                  <a:txBody>
                    <a:bodyPr/>
                    <a:lstStyle/>
                    <a:p>
                      <a:r>
                        <a:rPr lang="en-GB" dirty="0" smtClean="0"/>
                        <a:t>1:1.3</a:t>
                      </a:r>
                      <a:endParaRPr lang="en-GB" dirty="0"/>
                    </a:p>
                  </a:txBody>
                  <a:tcPr/>
                </a:tc>
                <a:tc>
                  <a:txBody>
                    <a:bodyPr/>
                    <a:lstStyle/>
                    <a:p>
                      <a:r>
                        <a:rPr lang="en-GB" dirty="0" smtClean="0"/>
                        <a:t>3.5</a:t>
                      </a:r>
                      <a:endParaRPr lang="en-GB" dirty="0"/>
                    </a:p>
                  </a:txBody>
                  <a:tcPr/>
                </a:tc>
                <a:tc>
                  <a:txBody>
                    <a:bodyPr/>
                    <a:lstStyle/>
                    <a:p>
                      <a:r>
                        <a:rPr lang="en-GB" dirty="0" smtClean="0"/>
                        <a:t>2.3</a:t>
                      </a:r>
                      <a:endParaRPr lang="en-GB" dirty="0"/>
                    </a:p>
                  </a:txBody>
                  <a:tcPr/>
                </a:tc>
                <a:tc>
                  <a:txBody>
                    <a:bodyPr/>
                    <a:lstStyle/>
                    <a:p>
                      <a:r>
                        <a:rPr lang="en-GB" dirty="0" smtClean="0"/>
                        <a:t>1:0.66</a:t>
                      </a:r>
                      <a:endParaRPr lang="en-GB" dirty="0"/>
                    </a:p>
                  </a:txBody>
                  <a:tcPr/>
                </a:tc>
              </a:tr>
              <a:tr h="370840">
                <a:tc>
                  <a:txBody>
                    <a:bodyPr/>
                    <a:lstStyle/>
                    <a:p>
                      <a:r>
                        <a:rPr lang="en-GB" dirty="0" smtClean="0"/>
                        <a:t>Karan </a:t>
                      </a:r>
                      <a:endParaRPr lang="en-GB" dirty="0"/>
                    </a:p>
                  </a:txBody>
                  <a:tcPr/>
                </a:tc>
                <a:tc>
                  <a:txBody>
                    <a:bodyPr/>
                    <a:lstStyle/>
                    <a:p>
                      <a:r>
                        <a:rPr lang="en-GB" dirty="0" smtClean="0"/>
                        <a:t>0.8</a:t>
                      </a:r>
                      <a:endParaRPr lang="en-GB" dirty="0"/>
                    </a:p>
                  </a:txBody>
                  <a:tcPr/>
                </a:tc>
                <a:tc>
                  <a:txBody>
                    <a:bodyPr/>
                    <a:lstStyle/>
                    <a:p>
                      <a:r>
                        <a:rPr lang="en-GB" dirty="0" smtClean="0"/>
                        <a:t>1</a:t>
                      </a:r>
                      <a:endParaRPr lang="en-GB" dirty="0"/>
                    </a:p>
                  </a:txBody>
                  <a:tcPr/>
                </a:tc>
                <a:tc>
                  <a:txBody>
                    <a:bodyPr/>
                    <a:lstStyle/>
                    <a:p>
                      <a:r>
                        <a:rPr lang="en-GB" dirty="0" smtClean="0"/>
                        <a:t>1:1.25</a:t>
                      </a:r>
                      <a:endParaRPr lang="en-GB" dirty="0"/>
                    </a:p>
                  </a:txBody>
                  <a:tcPr/>
                </a:tc>
                <a:tc>
                  <a:txBody>
                    <a:bodyPr/>
                    <a:lstStyle/>
                    <a:p>
                      <a:r>
                        <a:rPr lang="en-GB" dirty="0" smtClean="0"/>
                        <a:t>2.3</a:t>
                      </a:r>
                      <a:endParaRPr lang="en-GB" dirty="0"/>
                    </a:p>
                  </a:txBody>
                  <a:tcPr/>
                </a:tc>
                <a:tc>
                  <a:txBody>
                    <a:bodyPr/>
                    <a:lstStyle/>
                    <a:p>
                      <a:r>
                        <a:rPr lang="en-GB" dirty="0" smtClean="0"/>
                        <a:t>0.2</a:t>
                      </a:r>
                      <a:endParaRPr lang="en-GB" dirty="0"/>
                    </a:p>
                  </a:txBody>
                  <a:tcPr/>
                </a:tc>
                <a:tc>
                  <a:txBody>
                    <a:bodyPr/>
                    <a:lstStyle/>
                    <a:p>
                      <a:r>
                        <a:rPr lang="en-GB" dirty="0" smtClean="0"/>
                        <a:t>1:0.09</a:t>
                      </a:r>
                      <a:endParaRPr lang="en-GB" dirty="0"/>
                    </a:p>
                  </a:txBody>
                  <a:tcPr/>
                </a:tc>
              </a:tr>
              <a:tr h="370840">
                <a:tc>
                  <a:txBody>
                    <a:bodyPr/>
                    <a:lstStyle/>
                    <a:p>
                      <a:r>
                        <a:rPr lang="en-GB" dirty="0" err="1" smtClean="0"/>
                        <a:t>Akshat</a:t>
                      </a:r>
                      <a:endParaRPr lang="en-GB" dirty="0"/>
                    </a:p>
                  </a:txBody>
                  <a:tcPr/>
                </a:tc>
                <a:tc>
                  <a:txBody>
                    <a:bodyPr/>
                    <a:lstStyle/>
                    <a:p>
                      <a:r>
                        <a:rPr lang="en-GB" dirty="0" smtClean="0"/>
                        <a:t>1</a:t>
                      </a:r>
                      <a:endParaRPr lang="en-GB" dirty="0"/>
                    </a:p>
                  </a:txBody>
                  <a:tcPr/>
                </a:tc>
                <a:tc>
                  <a:txBody>
                    <a:bodyPr/>
                    <a:lstStyle/>
                    <a:p>
                      <a:r>
                        <a:rPr lang="en-GB" dirty="0" smtClean="0"/>
                        <a:t>1.5</a:t>
                      </a:r>
                      <a:endParaRPr lang="en-GB" dirty="0"/>
                    </a:p>
                  </a:txBody>
                  <a:tcPr/>
                </a:tc>
                <a:tc>
                  <a:txBody>
                    <a:bodyPr/>
                    <a:lstStyle/>
                    <a:p>
                      <a:r>
                        <a:rPr lang="en-GB" dirty="0" smtClean="0"/>
                        <a:t>1:1.5</a:t>
                      </a:r>
                      <a:endParaRPr lang="en-GB" dirty="0"/>
                    </a:p>
                  </a:txBody>
                  <a:tcPr/>
                </a:tc>
                <a:tc>
                  <a:txBody>
                    <a:bodyPr/>
                    <a:lstStyle/>
                    <a:p>
                      <a:r>
                        <a:rPr lang="en-GB" dirty="0" smtClean="0"/>
                        <a:t>2</a:t>
                      </a:r>
                      <a:endParaRPr lang="en-GB" dirty="0"/>
                    </a:p>
                  </a:txBody>
                  <a:tcPr/>
                </a:tc>
                <a:tc>
                  <a:txBody>
                    <a:bodyPr/>
                    <a:lstStyle/>
                    <a:p>
                      <a:r>
                        <a:rPr lang="en-GB" dirty="0" smtClean="0"/>
                        <a:t>0.1</a:t>
                      </a:r>
                      <a:endParaRPr lang="en-GB" dirty="0"/>
                    </a:p>
                  </a:txBody>
                  <a:tcPr/>
                </a:tc>
                <a:tc>
                  <a:txBody>
                    <a:bodyPr/>
                    <a:lstStyle/>
                    <a:p>
                      <a:r>
                        <a:rPr lang="en-GB" dirty="0" smtClean="0"/>
                        <a:t>1:0.05</a:t>
                      </a:r>
                      <a:endParaRPr lang="en-GB" dirty="0"/>
                    </a:p>
                  </a:txBody>
                  <a:tcPr/>
                </a:tc>
              </a:tr>
              <a:tr h="370840">
                <a:tc>
                  <a:txBody>
                    <a:bodyPr/>
                    <a:lstStyle/>
                    <a:p>
                      <a:r>
                        <a:rPr lang="en-GB" dirty="0" err="1" smtClean="0"/>
                        <a:t>Siddhant</a:t>
                      </a:r>
                      <a:r>
                        <a:rPr lang="en-GB" dirty="0" smtClean="0"/>
                        <a:t> </a:t>
                      </a:r>
                      <a:endParaRPr lang="en-GB" dirty="0"/>
                    </a:p>
                  </a:txBody>
                  <a:tcPr/>
                </a:tc>
                <a:tc>
                  <a:txBody>
                    <a:bodyPr/>
                    <a:lstStyle/>
                    <a:p>
                      <a:r>
                        <a:rPr lang="en-GB" dirty="0" smtClean="0"/>
                        <a:t>0.5</a:t>
                      </a:r>
                      <a:endParaRPr lang="en-GB" dirty="0"/>
                    </a:p>
                  </a:txBody>
                  <a:tcPr/>
                </a:tc>
                <a:tc>
                  <a:txBody>
                    <a:bodyPr/>
                    <a:lstStyle/>
                    <a:p>
                      <a:r>
                        <a:rPr lang="en-GB" dirty="0" smtClean="0"/>
                        <a:t>1</a:t>
                      </a:r>
                      <a:endParaRPr lang="en-GB" dirty="0"/>
                    </a:p>
                  </a:txBody>
                  <a:tcPr/>
                </a:tc>
                <a:tc>
                  <a:txBody>
                    <a:bodyPr/>
                    <a:lstStyle/>
                    <a:p>
                      <a:r>
                        <a:rPr lang="en-GB" dirty="0" smtClean="0"/>
                        <a:t>1:2</a:t>
                      </a:r>
                      <a:endParaRPr lang="en-GB" dirty="0"/>
                    </a:p>
                  </a:txBody>
                  <a:tcPr/>
                </a:tc>
                <a:tc>
                  <a:txBody>
                    <a:bodyPr/>
                    <a:lstStyle/>
                    <a:p>
                      <a:r>
                        <a:rPr lang="en-GB" dirty="0" smtClean="0"/>
                        <a:t>1.5</a:t>
                      </a:r>
                      <a:endParaRPr lang="en-GB" dirty="0"/>
                    </a:p>
                  </a:txBody>
                  <a:tcPr/>
                </a:tc>
                <a:tc>
                  <a:txBody>
                    <a:bodyPr/>
                    <a:lstStyle/>
                    <a:p>
                      <a:r>
                        <a:rPr lang="en-GB" dirty="0" smtClean="0"/>
                        <a:t>1.5</a:t>
                      </a:r>
                      <a:endParaRPr lang="en-GB" dirty="0"/>
                    </a:p>
                  </a:txBody>
                  <a:tcPr/>
                </a:tc>
                <a:tc>
                  <a:txBody>
                    <a:bodyPr/>
                    <a:lstStyle/>
                    <a:p>
                      <a:r>
                        <a:rPr lang="en-GB" dirty="0" smtClean="0"/>
                        <a:t>1:1</a:t>
                      </a:r>
                      <a:endParaRPr lang="en-GB" dirty="0"/>
                    </a:p>
                  </a:txBody>
                  <a:tcPr/>
                </a:tc>
              </a:tr>
              <a:tr h="370840">
                <a:tc>
                  <a:txBody>
                    <a:bodyPr/>
                    <a:lstStyle/>
                    <a:p>
                      <a:r>
                        <a:rPr lang="en-GB" dirty="0" err="1" smtClean="0"/>
                        <a:t>Kaevaan</a:t>
                      </a:r>
                      <a:r>
                        <a:rPr lang="en-GB" baseline="0" dirty="0" smtClean="0"/>
                        <a:t> </a:t>
                      </a:r>
                      <a:endParaRPr lang="en-GB" dirty="0"/>
                    </a:p>
                  </a:txBody>
                  <a:tcPr/>
                </a:tc>
                <a:tc>
                  <a:txBody>
                    <a:bodyPr/>
                    <a:lstStyle/>
                    <a:p>
                      <a:r>
                        <a:rPr lang="en-GB" dirty="0" smtClean="0"/>
                        <a:t>0.8</a:t>
                      </a:r>
                      <a:endParaRPr lang="en-GB" dirty="0"/>
                    </a:p>
                  </a:txBody>
                  <a:tcPr/>
                </a:tc>
                <a:tc>
                  <a:txBody>
                    <a:bodyPr/>
                    <a:lstStyle/>
                    <a:p>
                      <a:r>
                        <a:rPr lang="en-GB" dirty="0" smtClean="0"/>
                        <a:t>1.1</a:t>
                      </a:r>
                      <a:endParaRPr lang="en-GB" dirty="0"/>
                    </a:p>
                  </a:txBody>
                  <a:tcPr/>
                </a:tc>
                <a:tc>
                  <a:txBody>
                    <a:bodyPr/>
                    <a:lstStyle/>
                    <a:p>
                      <a:r>
                        <a:rPr lang="en-GB" dirty="0" smtClean="0"/>
                        <a:t>1:1.38</a:t>
                      </a:r>
                      <a:endParaRPr lang="en-GB" dirty="0"/>
                    </a:p>
                  </a:txBody>
                  <a:tcPr/>
                </a:tc>
                <a:tc>
                  <a:txBody>
                    <a:bodyPr/>
                    <a:lstStyle/>
                    <a:p>
                      <a:r>
                        <a:rPr lang="en-GB" dirty="0" smtClean="0"/>
                        <a:t>2</a:t>
                      </a:r>
                      <a:endParaRPr lang="en-GB" dirty="0"/>
                    </a:p>
                  </a:txBody>
                  <a:tcPr/>
                </a:tc>
                <a:tc>
                  <a:txBody>
                    <a:bodyPr/>
                    <a:lstStyle/>
                    <a:p>
                      <a:r>
                        <a:rPr lang="en-GB" dirty="0" smtClean="0"/>
                        <a:t>2</a:t>
                      </a:r>
                      <a:endParaRPr lang="en-GB" dirty="0"/>
                    </a:p>
                  </a:txBody>
                  <a:tcPr/>
                </a:tc>
                <a:tc>
                  <a:txBody>
                    <a:bodyPr/>
                    <a:lstStyle/>
                    <a:p>
                      <a:r>
                        <a:rPr lang="en-GB" dirty="0" smtClean="0"/>
                        <a:t>1:1</a:t>
                      </a:r>
                      <a:endParaRPr lang="en-GB" dirty="0"/>
                    </a:p>
                  </a:txBody>
                  <a:tcPr/>
                </a:tc>
              </a:tr>
              <a:tr h="370840">
                <a:tc>
                  <a:txBody>
                    <a:bodyPr/>
                    <a:lstStyle/>
                    <a:p>
                      <a:r>
                        <a:rPr lang="en-GB" dirty="0" smtClean="0"/>
                        <a:t>Ajay</a:t>
                      </a:r>
                      <a:r>
                        <a:rPr lang="en-GB" baseline="0" dirty="0" smtClean="0"/>
                        <a:t> J</a:t>
                      </a:r>
                      <a:endParaRPr lang="en-GB" dirty="0"/>
                    </a:p>
                  </a:txBody>
                  <a:tcPr/>
                </a:tc>
                <a:tc>
                  <a:txBody>
                    <a:bodyPr/>
                    <a:lstStyle/>
                    <a:p>
                      <a:r>
                        <a:rPr lang="en-GB" dirty="0" smtClean="0"/>
                        <a:t>0.5</a:t>
                      </a:r>
                      <a:endParaRPr lang="en-GB" dirty="0"/>
                    </a:p>
                  </a:txBody>
                  <a:tcPr/>
                </a:tc>
                <a:tc>
                  <a:txBody>
                    <a:bodyPr/>
                    <a:lstStyle/>
                    <a:p>
                      <a:r>
                        <a:rPr lang="en-GB" dirty="0" smtClean="0"/>
                        <a:t>1.5</a:t>
                      </a:r>
                      <a:endParaRPr lang="en-GB" dirty="0"/>
                    </a:p>
                  </a:txBody>
                  <a:tcPr/>
                </a:tc>
                <a:tc>
                  <a:txBody>
                    <a:bodyPr/>
                    <a:lstStyle/>
                    <a:p>
                      <a:r>
                        <a:rPr lang="en-GB" dirty="0" smtClean="0"/>
                        <a:t>1:3</a:t>
                      </a:r>
                      <a:endParaRPr lang="en-GB" dirty="0"/>
                    </a:p>
                  </a:txBody>
                  <a:tcPr/>
                </a:tc>
                <a:tc>
                  <a:txBody>
                    <a:bodyPr/>
                    <a:lstStyle/>
                    <a:p>
                      <a:r>
                        <a:rPr lang="en-GB" dirty="0" smtClean="0"/>
                        <a:t>1.5</a:t>
                      </a:r>
                      <a:endParaRPr lang="en-GB" dirty="0"/>
                    </a:p>
                  </a:txBody>
                  <a:tcPr/>
                </a:tc>
                <a:tc>
                  <a:txBody>
                    <a:bodyPr/>
                    <a:lstStyle/>
                    <a:p>
                      <a:r>
                        <a:rPr lang="en-GB" dirty="0" smtClean="0"/>
                        <a:t>1.5</a:t>
                      </a:r>
                      <a:endParaRPr lang="en-GB" dirty="0"/>
                    </a:p>
                  </a:txBody>
                  <a:tcPr/>
                </a:tc>
                <a:tc>
                  <a:txBody>
                    <a:bodyPr/>
                    <a:lstStyle/>
                    <a:p>
                      <a:r>
                        <a:rPr lang="en-GB" dirty="0" smtClean="0"/>
                        <a:t>1:1</a:t>
                      </a:r>
                      <a:endParaRPr lang="en-GB" dirty="0"/>
                    </a:p>
                  </a:txBody>
                  <a:tcPr/>
                </a:tc>
              </a:tr>
              <a:tr h="370840">
                <a:tc>
                  <a:txBody>
                    <a:bodyPr/>
                    <a:lstStyle/>
                    <a:p>
                      <a:r>
                        <a:rPr lang="en-GB" dirty="0" smtClean="0"/>
                        <a:t>Prasad</a:t>
                      </a:r>
                      <a:endParaRPr lang="en-GB" dirty="0"/>
                    </a:p>
                  </a:txBody>
                  <a:tcPr/>
                </a:tc>
                <a:tc>
                  <a:txBody>
                    <a:bodyPr/>
                    <a:lstStyle/>
                    <a:p>
                      <a:r>
                        <a:rPr lang="en-GB" dirty="0" smtClean="0"/>
                        <a:t>1.5</a:t>
                      </a:r>
                      <a:endParaRPr lang="en-GB" dirty="0"/>
                    </a:p>
                  </a:txBody>
                  <a:tcPr/>
                </a:tc>
                <a:tc>
                  <a:txBody>
                    <a:bodyPr/>
                    <a:lstStyle/>
                    <a:p>
                      <a:r>
                        <a:rPr lang="en-GB" dirty="0" smtClean="0"/>
                        <a:t>1.5</a:t>
                      </a:r>
                      <a:endParaRPr lang="en-GB" dirty="0"/>
                    </a:p>
                  </a:txBody>
                  <a:tcPr/>
                </a:tc>
                <a:tc>
                  <a:txBody>
                    <a:bodyPr/>
                    <a:lstStyle/>
                    <a:p>
                      <a:r>
                        <a:rPr lang="en-GB" dirty="0" smtClean="0"/>
                        <a:t>1:1</a:t>
                      </a:r>
                      <a:endParaRPr lang="en-GB" dirty="0"/>
                    </a:p>
                  </a:txBody>
                  <a:tcPr/>
                </a:tc>
                <a:tc>
                  <a:txBody>
                    <a:bodyPr/>
                    <a:lstStyle/>
                    <a:p>
                      <a:r>
                        <a:rPr lang="en-GB" dirty="0" smtClean="0"/>
                        <a:t>2</a:t>
                      </a:r>
                      <a:endParaRPr lang="en-GB" dirty="0"/>
                    </a:p>
                  </a:txBody>
                  <a:tcPr/>
                </a:tc>
                <a:tc>
                  <a:txBody>
                    <a:bodyPr/>
                    <a:lstStyle/>
                    <a:p>
                      <a:r>
                        <a:rPr lang="en-GB" dirty="0" smtClean="0"/>
                        <a:t>1.5</a:t>
                      </a:r>
                      <a:endParaRPr lang="en-GB" dirty="0"/>
                    </a:p>
                  </a:txBody>
                  <a:tcPr/>
                </a:tc>
                <a:tc>
                  <a:txBody>
                    <a:bodyPr/>
                    <a:lstStyle/>
                    <a:p>
                      <a:r>
                        <a:rPr lang="en-GB" dirty="0" smtClean="0"/>
                        <a:t>1:0.75</a:t>
                      </a:r>
                      <a:endParaRPr lang="en-GB" dirty="0"/>
                    </a:p>
                  </a:txBody>
                  <a:tcPr/>
                </a:tc>
              </a:tr>
              <a:tr h="370840">
                <a:tc>
                  <a:txBody>
                    <a:bodyPr/>
                    <a:lstStyle/>
                    <a:p>
                      <a:r>
                        <a:rPr lang="en-GB" dirty="0" err="1" smtClean="0"/>
                        <a:t>Nishna</a:t>
                      </a:r>
                      <a:endParaRPr lang="en-GB" dirty="0"/>
                    </a:p>
                  </a:txBody>
                  <a:tcPr/>
                </a:tc>
                <a:tc>
                  <a:txBody>
                    <a:bodyPr/>
                    <a:lstStyle/>
                    <a:p>
                      <a:r>
                        <a:rPr lang="en-GB" dirty="0" smtClean="0"/>
                        <a:t>1.8</a:t>
                      </a:r>
                      <a:endParaRPr lang="en-GB" dirty="0"/>
                    </a:p>
                  </a:txBody>
                  <a:tcPr/>
                </a:tc>
                <a:tc>
                  <a:txBody>
                    <a:bodyPr/>
                    <a:lstStyle/>
                    <a:p>
                      <a:r>
                        <a:rPr lang="en-GB" dirty="0" smtClean="0"/>
                        <a:t>1.6</a:t>
                      </a:r>
                      <a:endParaRPr lang="en-GB" dirty="0"/>
                    </a:p>
                  </a:txBody>
                  <a:tcPr/>
                </a:tc>
                <a:tc>
                  <a:txBody>
                    <a:bodyPr/>
                    <a:lstStyle/>
                    <a:p>
                      <a:r>
                        <a:rPr lang="en-GB" dirty="0" smtClean="0"/>
                        <a:t>1:0.89</a:t>
                      </a:r>
                      <a:endParaRPr lang="en-GB" dirty="0"/>
                    </a:p>
                  </a:txBody>
                  <a:tcPr/>
                </a:tc>
                <a:tc>
                  <a:txBody>
                    <a:bodyPr/>
                    <a:lstStyle/>
                    <a:p>
                      <a:r>
                        <a:rPr lang="en-GB" dirty="0" smtClean="0"/>
                        <a:t>2.8</a:t>
                      </a:r>
                      <a:endParaRPr lang="en-GB" dirty="0"/>
                    </a:p>
                  </a:txBody>
                  <a:tcPr/>
                </a:tc>
                <a:tc>
                  <a:txBody>
                    <a:bodyPr/>
                    <a:lstStyle/>
                    <a:p>
                      <a:r>
                        <a:rPr lang="en-GB" dirty="0" smtClean="0"/>
                        <a:t>1.5</a:t>
                      </a:r>
                      <a:endParaRPr lang="en-GB" dirty="0"/>
                    </a:p>
                  </a:txBody>
                  <a:tcPr/>
                </a:tc>
                <a:tc>
                  <a:txBody>
                    <a:bodyPr/>
                    <a:lstStyle/>
                    <a:p>
                      <a:r>
                        <a:rPr lang="en-GB" dirty="0" smtClean="0"/>
                        <a:t>1:054</a:t>
                      </a:r>
                      <a:endParaRPr lang="en-GB" dirty="0"/>
                    </a:p>
                  </a:txBody>
                  <a:tcPr/>
                </a:tc>
              </a:tr>
              <a:tr h="370840">
                <a:tc>
                  <a:txBody>
                    <a:bodyPr/>
                    <a:lstStyle/>
                    <a:p>
                      <a:r>
                        <a:rPr lang="en-GB" dirty="0" smtClean="0">
                          <a:solidFill>
                            <a:srgbClr val="FF0000"/>
                          </a:solidFill>
                        </a:rPr>
                        <a:t>Average</a:t>
                      </a:r>
                      <a:endParaRPr lang="en-GB" dirty="0">
                        <a:solidFill>
                          <a:srgbClr val="FF0000"/>
                        </a:solidFill>
                      </a:endParaRPr>
                    </a:p>
                  </a:txBody>
                  <a:tcPr>
                    <a:solidFill>
                      <a:srgbClr val="FFFF00"/>
                    </a:solidFill>
                  </a:tcPr>
                </a:tc>
                <a:tc gridSpan="2">
                  <a:txBody>
                    <a:bodyPr/>
                    <a:lstStyle/>
                    <a:p>
                      <a:r>
                        <a:rPr lang="en-GB" dirty="0" smtClean="0"/>
                        <a:t>324</a:t>
                      </a:r>
                      <a:endParaRPr lang="en-GB" dirty="0"/>
                    </a:p>
                  </a:txBody>
                  <a:tcPr>
                    <a:lnB w="12700" cmpd="sng">
                      <a:noFill/>
                    </a:lnB>
                    <a:noFill/>
                  </a:tcPr>
                </a:tc>
                <a:tc hMerge="1">
                  <a:txBody>
                    <a:bodyPr/>
                    <a:lstStyle/>
                    <a:p>
                      <a:endParaRPr lang="en-GB" dirty="0"/>
                    </a:p>
                  </a:txBody>
                  <a:tcPr>
                    <a:lnB w="12700" cmpd="sng">
                      <a:noFill/>
                    </a:lnB>
                    <a:solidFill>
                      <a:srgbClr val="FFFF00"/>
                    </a:solidFill>
                  </a:tcPr>
                </a:tc>
                <a:tc>
                  <a:txBody>
                    <a:bodyPr/>
                    <a:lstStyle/>
                    <a:p>
                      <a:r>
                        <a:rPr lang="en-GB" dirty="0" smtClean="0">
                          <a:solidFill>
                            <a:srgbClr val="FF0000"/>
                          </a:solidFill>
                        </a:rPr>
                        <a:t>1:1.53</a:t>
                      </a:r>
                      <a:endParaRPr lang="en-GB" dirty="0">
                        <a:solidFill>
                          <a:srgbClr val="FF0000"/>
                        </a:solidFill>
                      </a:endParaRPr>
                    </a:p>
                  </a:txBody>
                  <a:tcPr>
                    <a:solidFill>
                      <a:srgbClr val="FFFF00"/>
                    </a:solidFill>
                  </a:tcPr>
                </a:tc>
                <a:tc gridSpan="2">
                  <a:txBody>
                    <a:bodyPr/>
                    <a:lstStyle/>
                    <a:p>
                      <a:endParaRPr lang="en-GB" dirty="0">
                        <a:solidFill>
                          <a:srgbClr val="FF0000"/>
                        </a:solidFill>
                      </a:endParaRPr>
                    </a:p>
                  </a:txBody>
                  <a:tcPr>
                    <a:noFill/>
                  </a:tcPr>
                </a:tc>
                <a:tc hMerge="1">
                  <a:txBody>
                    <a:bodyPr/>
                    <a:lstStyle/>
                    <a:p>
                      <a:endParaRPr lang="en-GB" dirty="0"/>
                    </a:p>
                  </a:txBody>
                  <a:tcPr>
                    <a:solidFill>
                      <a:srgbClr val="FFFF00"/>
                    </a:solidFill>
                  </a:tcPr>
                </a:tc>
                <a:tc>
                  <a:txBody>
                    <a:bodyPr/>
                    <a:lstStyle/>
                    <a:p>
                      <a:r>
                        <a:rPr lang="en-GB" dirty="0" smtClean="0">
                          <a:solidFill>
                            <a:srgbClr val="FF0000"/>
                          </a:solidFill>
                        </a:rPr>
                        <a:t>1:0.57</a:t>
                      </a:r>
                      <a:endParaRPr lang="en-GB" dirty="0">
                        <a:solidFill>
                          <a:srgbClr val="FF0000"/>
                        </a:solidFill>
                      </a:endParaRPr>
                    </a:p>
                  </a:txBody>
                  <a:tcPr>
                    <a:solidFill>
                      <a:srgbClr val="FFFF00"/>
                    </a:solidFill>
                  </a:tcPr>
                </a:tc>
              </a:tr>
            </a:tbl>
          </a:graphicData>
        </a:graphic>
      </p:graphicFrame>
      <p:sp>
        <p:nvSpPr>
          <p:cNvPr id="5" name="TextBox 4"/>
          <p:cNvSpPr txBox="1"/>
          <p:nvPr/>
        </p:nvSpPr>
        <p:spPr>
          <a:xfrm>
            <a:off x="8318212" y="0"/>
            <a:ext cx="923330" cy="6858000"/>
          </a:xfrm>
          <a:prstGeom prst="rect">
            <a:avLst/>
          </a:prstGeom>
          <a:noFill/>
        </p:spPr>
        <p:txBody>
          <a:bodyPr vert="eaVert" wrap="square" rtlCol="0">
            <a:spAutoFit/>
          </a:bodyPr>
          <a:lstStyle/>
          <a:p>
            <a:r>
              <a:rPr lang="en-GB" sz="2400" dirty="0" smtClean="0">
                <a:solidFill>
                  <a:srgbClr val="FFFF00"/>
                </a:solidFill>
              </a:rPr>
              <a:t>Note: </a:t>
            </a:r>
            <a:r>
              <a:rPr lang="en-GB" sz="2400" dirty="0" smtClean="0">
                <a:solidFill>
                  <a:srgbClr val="FFFF00"/>
                </a:solidFill>
              </a:rPr>
              <a:t>All measurements are rounded off to the nearest two decimal places. </a:t>
            </a:r>
            <a:endParaRPr lang="en-GB" sz="2400" dirty="0">
              <a:solidFill>
                <a:srgbClr val="FFFF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Comparing Faces of Classmates</a:t>
            </a:r>
            <a:endParaRPr lang="en-GB" dirty="0"/>
          </a:p>
        </p:txBody>
      </p:sp>
      <p:sp>
        <p:nvSpPr>
          <p:cNvPr id="3" name="Content Placeholder 2"/>
          <p:cNvSpPr>
            <a:spLocks noGrp="1"/>
          </p:cNvSpPr>
          <p:nvPr>
            <p:ph idx="1"/>
          </p:nvPr>
        </p:nvSpPr>
        <p:spPr/>
        <p:txBody>
          <a:bodyPr>
            <a:normAutofit fontScale="85000" lnSpcReduction="10000"/>
          </a:bodyPr>
          <a:lstStyle/>
          <a:p>
            <a:pPr>
              <a:buNone/>
            </a:pPr>
            <a:r>
              <a:rPr lang="en-GB" dirty="0" smtClean="0"/>
              <a:t>The average result in the previous page for the ‘Bridge: Eye’ ratio shows that the Golden Ratio is found in children </a:t>
            </a:r>
            <a:r>
              <a:rPr lang="en-GB" dirty="0" smtClean="0"/>
              <a:t>as well, not just adults. This is because as we grow, our body grows in proportion, and that ratio is set from childhood. Compared to the adult, it is different because the classmates are closer to the Golden Ratio for the </a:t>
            </a:r>
            <a:r>
              <a:rPr lang="en-GB" dirty="0" smtClean="0"/>
              <a:t>‘Bridge: Eye’ </a:t>
            </a:r>
            <a:r>
              <a:rPr lang="en-GB" dirty="0" smtClean="0"/>
              <a:t>ratio than the adult, but the adult is closer for the ‘Mouth: Teeth’. This is because nowadays, most people don’t like to show their teeth while smiling, and so smile with their mouth mostly closed. This way, only a small percentage of their teeth is visible. In the pictures accessible to me, some of my classmates were not even ready for the picture to be taken, and so weren’t smiling the way they naturally smile in school, and were smiling in a very artificial way. So, their result got affected slightly.    </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7239000" cy="1143000"/>
          </a:xfrm>
        </p:spPr>
        <p:txBody>
          <a:bodyPr/>
          <a:lstStyle/>
          <a:p>
            <a:r>
              <a:rPr lang="en-GB" dirty="0" smtClean="0"/>
              <a:t>Faces of Celebrities </a:t>
            </a:r>
            <a:endParaRPr lang="en-GB" dirty="0"/>
          </a:p>
        </p:txBody>
      </p:sp>
      <p:graphicFrame>
        <p:nvGraphicFramePr>
          <p:cNvPr id="4" name="Content Placeholder 3"/>
          <p:cNvGraphicFramePr>
            <a:graphicFrameLocks noGrp="1"/>
          </p:cNvGraphicFramePr>
          <p:nvPr>
            <p:ph idx="1"/>
          </p:nvPr>
        </p:nvGraphicFramePr>
        <p:xfrm>
          <a:off x="152400" y="762000"/>
          <a:ext cx="8000998" cy="2376001"/>
        </p:xfrm>
        <a:graphic>
          <a:graphicData uri="http://schemas.openxmlformats.org/drawingml/2006/table">
            <a:tbl>
              <a:tblPr firstRow="1" bandRow="1">
                <a:tableStyleId>{5C22544A-7EE6-4342-B048-85BDC9FD1C3A}</a:tableStyleId>
              </a:tblPr>
              <a:tblGrid>
                <a:gridCol w="1339732"/>
                <a:gridCol w="1110211"/>
                <a:gridCol w="1110211"/>
                <a:gridCol w="1110211"/>
                <a:gridCol w="1110211"/>
                <a:gridCol w="1110211"/>
                <a:gridCol w="1110211"/>
              </a:tblGrid>
              <a:tr h="925715">
                <a:tc>
                  <a:txBody>
                    <a:bodyPr/>
                    <a:lstStyle/>
                    <a:p>
                      <a:pPr algn="ctr"/>
                      <a:r>
                        <a:rPr lang="en-GB" dirty="0" smtClean="0"/>
                        <a:t>Name </a:t>
                      </a:r>
                      <a:endParaRPr lang="en-GB" dirty="0"/>
                    </a:p>
                  </a:txBody>
                  <a:tcPr/>
                </a:tc>
                <a:tc>
                  <a:txBody>
                    <a:bodyPr/>
                    <a:lstStyle/>
                    <a:p>
                      <a:pPr algn="ctr"/>
                      <a:r>
                        <a:rPr lang="en-GB" dirty="0" smtClean="0"/>
                        <a:t>Bridge</a:t>
                      </a:r>
                      <a:r>
                        <a:rPr lang="en-GB" baseline="0" dirty="0" smtClean="0"/>
                        <a:t> Width (cm)</a:t>
                      </a:r>
                      <a:endParaRPr lang="en-GB" dirty="0"/>
                    </a:p>
                  </a:txBody>
                  <a:tcPr/>
                </a:tc>
                <a:tc>
                  <a:txBody>
                    <a:bodyPr/>
                    <a:lstStyle/>
                    <a:p>
                      <a:pPr algn="ctr"/>
                      <a:r>
                        <a:rPr lang="en-GB" dirty="0" smtClean="0"/>
                        <a:t>Eye Width</a:t>
                      </a:r>
                      <a:r>
                        <a:rPr lang="en-GB" baseline="0" dirty="0" smtClean="0"/>
                        <a:t> (cm)</a:t>
                      </a:r>
                      <a:endParaRPr lang="en-GB" dirty="0"/>
                    </a:p>
                  </a:txBody>
                  <a:tcPr/>
                </a:tc>
                <a:tc>
                  <a:txBody>
                    <a:bodyPr/>
                    <a:lstStyle/>
                    <a:p>
                      <a:pPr algn="ctr"/>
                      <a:r>
                        <a:rPr lang="en-GB" dirty="0" smtClean="0"/>
                        <a:t>Bridge: Eye</a:t>
                      </a:r>
                      <a:r>
                        <a:rPr lang="en-GB" baseline="0" dirty="0" smtClean="0"/>
                        <a:t>  Ratio</a:t>
                      </a:r>
                      <a:endParaRPr lang="en-GB" dirty="0"/>
                    </a:p>
                  </a:txBody>
                  <a:tcPr/>
                </a:tc>
                <a:tc>
                  <a:txBody>
                    <a:bodyPr/>
                    <a:lstStyle/>
                    <a:p>
                      <a:pPr algn="ctr"/>
                      <a:r>
                        <a:rPr lang="en-GB" dirty="0" smtClean="0"/>
                        <a:t>Mouth Width</a:t>
                      </a:r>
                      <a:r>
                        <a:rPr lang="en-GB" baseline="0" dirty="0" smtClean="0"/>
                        <a:t> (cm)</a:t>
                      </a:r>
                      <a:endParaRPr lang="en-GB" dirty="0"/>
                    </a:p>
                  </a:txBody>
                  <a:tcPr/>
                </a:tc>
                <a:tc>
                  <a:txBody>
                    <a:bodyPr/>
                    <a:lstStyle/>
                    <a:p>
                      <a:pPr algn="ctr"/>
                      <a:r>
                        <a:rPr lang="en-GB" dirty="0" smtClean="0"/>
                        <a:t>Teeth Width </a:t>
                      </a:r>
                      <a:r>
                        <a:rPr lang="en-GB" baseline="0" dirty="0" smtClean="0"/>
                        <a:t> (cm)</a:t>
                      </a:r>
                      <a:endParaRPr lang="en-GB" dirty="0"/>
                    </a:p>
                  </a:txBody>
                  <a:tcPr/>
                </a:tc>
                <a:tc>
                  <a:txBody>
                    <a:bodyPr/>
                    <a:lstStyle/>
                    <a:p>
                      <a:pPr algn="ctr"/>
                      <a:r>
                        <a:rPr lang="en-GB" dirty="0" smtClean="0"/>
                        <a:t>Mouth: Teeth Ratio</a:t>
                      </a:r>
                      <a:endParaRPr lang="en-GB" dirty="0"/>
                    </a:p>
                  </a:txBody>
                  <a:tcPr/>
                </a:tc>
              </a:tr>
              <a:tr h="648000">
                <a:tc>
                  <a:txBody>
                    <a:bodyPr/>
                    <a:lstStyle/>
                    <a:p>
                      <a:pPr algn="ctr"/>
                      <a:r>
                        <a:rPr lang="en-GB" dirty="0" err="1" smtClean="0"/>
                        <a:t>Hrithik</a:t>
                      </a:r>
                      <a:r>
                        <a:rPr lang="en-GB" dirty="0" smtClean="0"/>
                        <a:t> </a:t>
                      </a:r>
                      <a:r>
                        <a:rPr lang="en-GB" dirty="0" err="1" smtClean="0"/>
                        <a:t>Roshan</a:t>
                      </a:r>
                      <a:endParaRPr lang="en-GB" dirty="0"/>
                    </a:p>
                  </a:txBody>
                  <a:tcPr/>
                </a:tc>
                <a:tc>
                  <a:txBody>
                    <a:bodyPr/>
                    <a:lstStyle/>
                    <a:p>
                      <a:pPr algn="ctr"/>
                      <a:r>
                        <a:rPr lang="en-GB" dirty="0" smtClean="0"/>
                        <a:t>0.85</a:t>
                      </a:r>
                      <a:endParaRPr lang="en-GB" dirty="0"/>
                    </a:p>
                  </a:txBody>
                  <a:tcPr/>
                </a:tc>
                <a:tc>
                  <a:txBody>
                    <a:bodyPr/>
                    <a:lstStyle/>
                    <a:p>
                      <a:pPr algn="ctr"/>
                      <a:r>
                        <a:rPr lang="en-GB" dirty="0" smtClean="0"/>
                        <a:t>0.64</a:t>
                      </a:r>
                      <a:endParaRPr lang="en-GB" dirty="0"/>
                    </a:p>
                  </a:txBody>
                  <a:tcPr/>
                </a:tc>
                <a:tc>
                  <a:txBody>
                    <a:bodyPr/>
                    <a:lstStyle/>
                    <a:p>
                      <a:pPr algn="ctr"/>
                      <a:r>
                        <a:rPr lang="en-GB" dirty="0" smtClean="0"/>
                        <a:t>1.33:1</a:t>
                      </a:r>
                      <a:endParaRPr lang="en-GB" dirty="0"/>
                    </a:p>
                  </a:txBody>
                  <a:tcPr/>
                </a:tc>
                <a:tc>
                  <a:txBody>
                    <a:bodyPr/>
                    <a:lstStyle/>
                    <a:p>
                      <a:pPr algn="ctr"/>
                      <a:r>
                        <a:rPr lang="en-GB" dirty="0" smtClean="0"/>
                        <a:t>1.2</a:t>
                      </a:r>
                      <a:endParaRPr lang="en-GB" dirty="0"/>
                    </a:p>
                  </a:txBody>
                  <a:tcPr/>
                </a:tc>
                <a:tc>
                  <a:txBody>
                    <a:bodyPr/>
                    <a:lstStyle/>
                    <a:p>
                      <a:pPr algn="ctr"/>
                      <a:r>
                        <a:rPr lang="en-GB" dirty="0" smtClean="0"/>
                        <a:t>1.2</a:t>
                      </a:r>
                      <a:endParaRPr lang="en-GB" dirty="0"/>
                    </a:p>
                  </a:txBody>
                  <a:tcPr/>
                </a:tc>
                <a:tc>
                  <a:txBody>
                    <a:bodyPr/>
                    <a:lstStyle/>
                    <a:p>
                      <a:pPr algn="ctr"/>
                      <a:r>
                        <a:rPr lang="en-GB" dirty="0" smtClean="0"/>
                        <a:t>1:1</a:t>
                      </a:r>
                      <a:endParaRPr lang="en-GB" dirty="0"/>
                    </a:p>
                  </a:txBody>
                  <a:tcPr/>
                </a:tc>
              </a:tr>
              <a:tr h="432000">
                <a:tc>
                  <a:txBody>
                    <a:bodyPr/>
                    <a:lstStyle/>
                    <a:p>
                      <a:pPr algn="ctr"/>
                      <a:r>
                        <a:rPr lang="en-GB" dirty="0" smtClean="0"/>
                        <a:t>Megan Fox</a:t>
                      </a:r>
                      <a:endParaRPr lang="en-GB" dirty="0"/>
                    </a:p>
                  </a:txBody>
                  <a:tcPr/>
                </a:tc>
                <a:tc>
                  <a:txBody>
                    <a:bodyPr/>
                    <a:lstStyle/>
                    <a:p>
                      <a:pPr algn="ctr"/>
                      <a:r>
                        <a:rPr lang="en-GB" dirty="0" smtClean="0"/>
                        <a:t>0.85</a:t>
                      </a:r>
                      <a:endParaRPr lang="en-GB" dirty="0"/>
                    </a:p>
                  </a:txBody>
                  <a:tcPr/>
                </a:tc>
                <a:tc>
                  <a:txBody>
                    <a:bodyPr/>
                    <a:lstStyle/>
                    <a:p>
                      <a:pPr algn="ctr"/>
                      <a:r>
                        <a:rPr lang="en-GB" dirty="0" smtClean="0"/>
                        <a:t>0.64</a:t>
                      </a:r>
                      <a:endParaRPr lang="en-GB" dirty="0"/>
                    </a:p>
                  </a:txBody>
                  <a:tcPr/>
                </a:tc>
                <a:tc>
                  <a:txBody>
                    <a:bodyPr/>
                    <a:lstStyle/>
                    <a:p>
                      <a:pPr algn="ctr"/>
                      <a:r>
                        <a:rPr lang="en-GB" dirty="0" smtClean="0"/>
                        <a:t>1.33:1</a:t>
                      </a:r>
                      <a:endParaRPr lang="en-GB" dirty="0"/>
                    </a:p>
                  </a:txBody>
                  <a:tcPr/>
                </a:tc>
                <a:tc>
                  <a:txBody>
                    <a:bodyPr/>
                    <a:lstStyle/>
                    <a:p>
                      <a:pPr algn="ctr"/>
                      <a:r>
                        <a:rPr lang="en-GB" dirty="0" smtClean="0"/>
                        <a:t>1.48</a:t>
                      </a:r>
                      <a:endParaRPr lang="en-GB" dirty="0"/>
                    </a:p>
                  </a:txBody>
                  <a:tcPr/>
                </a:tc>
                <a:tc>
                  <a:txBody>
                    <a:bodyPr/>
                    <a:lstStyle/>
                    <a:p>
                      <a:pPr algn="ctr"/>
                      <a:r>
                        <a:rPr lang="en-GB" dirty="0" smtClean="0"/>
                        <a:t>1.48</a:t>
                      </a:r>
                      <a:endParaRPr lang="en-GB" dirty="0"/>
                    </a:p>
                  </a:txBody>
                  <a:tcPr/>
                </a:tc>
                <a:tc>
                  <a:txBody>
                    <a:bodyPr/>
                    <a:lstStyle/>
                    <a:p>
                      <a:pPr algn="ctr"/>
                      <a:r>
                        <a:rPr lang="en-GB" dirty="0" smtClean="0"/>
                        <a:t>1:1</a:t>
                      </a:r>
                      <a:endParaRPr lang="en-GB" dirty="0"/>
                    </a:p>
                  </a:txBody>
                  <a:tcPr/>
                </a:tc>
              </a:tr>
              <a:tr h="370286">
                <a:tc>
                  <a:txBody>
                    <a:bodyPr/>
                    <a:lstStyle/>
                    <a:p>
                      <a:pPr algn="ctr"/>
                      <a:r>
                        <a:rPr lang="en-GB" dirty="0" smtClean="0"/>
                        <a:t>Jim Carrey</a:t>
                      </a:r>
                      <a:endParaRPr lang="en-GB" dirty="0"/>
                    </a:p>
                  </a:txBody>
                  <a:tcPr/>
                </a:tc>
                <a:tc>
                  <a:txBody>
                    <a:bodyPr/>
                    <a:lstStyle/>
                    <a:p>
                      <a:pPr algn="ctr"/>
                      <a:r>
                        <a:rPr lang="en-GB" dirty="0" smtClean="0"/>
                        <a:t>0.85</a:t>
                      </a:r>
                      <a:endParaRPr lang="en-GB" dirty="0"/>
                    </a:p>
                  </a:txBody>
                  <a:tcPr/>
                </a:tc>
                <a:tc>
                  <a:txBody>
                    <a:bodyPr/>
                    <a:lstStyle/>
                    <a:p>
                      <a:pPr algn="ctr"/>
                      <a:r>
                        <a:rPr lang="en-GB" dirty="0" smtClean="0"/>
                        <a:t>0.64</a:t>
                      </a:r>
                      <a:endParaRPr lang="en-GB" dirty="0"/>
                    </a:p>
                  </a:txBody>
                  <a:tcPr/>
                </a:tc>
                <a:tc>
                  <a:txBody>
                    <a:bodyPr/>
                    <a:lstStyle/>
                    <a:p>
                      <a:pPr algn="ctr"/>
                      <a:r>
                        <a:rPr lang="en-GB" dirty="0" smtClean="0"/>
                        <a:t>1.33:1</a:t>
                      </a:r>
                      <a:endParaRPr lang="en-GB" dirty="0"/>
                    </a:p>
                  </a:txBody>
                  <a:tcPr/>
                </a:tc>
                <a:tc>
                  <a:txBody>
                    <a:bodyPr/>
                    <a:lstStyle/>
                    <a:p>
                      <a:pPr algn="ctr"/>
                      <a:r>
                        <a:rPr lang="en-GB" dirty="0" smtClean="0"/>
                        <a:t>1.27</a:t>
                      </a:r>
                      <a:endParaRPr lang="en-GB" dirty="0"/>
                    </a:p>
                  </a:txBody>
                  <a:tcPr/>
                </a:tc>
                <a:tc>
                  <a:txBody>
                    <a:bodyPr/>
                    <a:lstStyle/>
                    <a:p>
                      <a:pPr algn="ctr"/>
                      <a:r>
                        <a:rPr lang="en-GB" dirty="0" smtClean="0"/>
                        <a:t>1.27</a:t>
                      </a:r>
                      <a:endParaRPr lang="en-GB" dirty="0"/>
                    </a:p>
                  </a:txBody>
                  <a:tcPr/>
                </a:tc>
                <a:tc>
                  <a:txBody>
                    <a:bodyPr/>
                    <a:lstStyle/>
                    <a:p>
                      <a:pPr algn="ctr"/>
                      <a:r>
                        <a:rPr lang="en-GB" dirty="0" smtClean="0"/>
                        <a:t>1:1</a:t>
                      </a:r>
                      <a:r>
                        <a:rPr lang="en-GB" baseline="0" dirty="0" smtClean="0"/>
                        <a:t> </a:t>
                      </a:r>
                      <a:endParaRPr lang="en-GB" dirty="0"/>
                    </a:p>
                  </a:txBody>
                  <a:tcPr/>
                </a:tc>
              </a:tr>
            </a:tbl>
          </a:graphicData>
        </a:graphic>
      </p:graphicFrame>
      <p:pic>
        <p:nvPicPr>
          <p:cNvPr id="25604" name="Picture 4" descr="http://im.rediff.com/movies/2005/jan/10hrithik.jpg"/>
          <p:cNvPicPr>
            <a:picLocks noChangeAspect="1" noChangeArrowheads="1"/>
          </p:cNvPicPr>
          <p:nvPr/>
        </p:nvPicPr>
        <p:blipFill>
          <a:blip r:embed="rId3" cstate="print"/>
          <a:srcRect l="5195" t="4571" r="6494" b="4000"/>
          <a:stretch>
            <a:fillRect/>
          </a:stretch>
        </p:blipFill>
        <p:spPr bwMode="auto">
          <a:xfrm>
            <a:off x="8153400" y="808200"/>
            <a:ext cx="673200" cy="792000"/>
          </a:xfrm>
          <a:prstGeom prst="rect">
            <a:avLst/>
          </a:prstGeom>
          <a:noFill/>
        </p:spPr>
      </p:pic>
      <p:pic>
        <p:nvPicPr>
          <p:cNvPr id="25606" name="Picture 6" descr="http://www.rankopedia.com/CandidatePix/2136.gif"/>
          <p:cNvPicPr>
            <a:picLocks noChangeAspect="1" noChangeArrowheads="1"/>
          </p:cNvPicPr>
          <p:nvPr/>
        </p:nvPicPr>
        <p:blipFill>
          <a:blip r:embed="rId4" cstate="print"/>
          <a:srcRect/>
          <a:stretch>
            <a:fillRect/>
          </a:stretch>
        </p:blipFill>
        <p:spPr bwMode="auto">
          <a:xfrm>
            <a:off x="8153400" y="2362200"/>
            <a:ext cx="607731" cy="792000"/>
          </a:xfrm>
          <a:prstGeom prst="rect">
            <a:avLst/>
          </a:prstGeom>
          <a:noFill/>
        </p:spPr>
      </p:pic>
      <p:pic>
        <p:nvPicPr>
          <p:cNvPr id="25608" name="Picture 8" descr="http://www.celebritysmackblog.com/wp-content/uploads/2009/08/megan-fox-catwoman.jpg"/>
          <p:cNvPicPr>
            <a:picLocks noChangeAspect="1" noChangeArrowheads="1"/>
          </p:cNvPicPr>
          <p:nvPr/>
        </p:nvPicPr>
        <p:blipFill>
          <a:blip r:embed="rId5" cstate="print"/>
          <a:srcRect l="19730" r="28973"/>
          <a:stretch>
            <a:fillRect/>
          </a:stretch>
        </p:blipFill>
        <p:spPr bwMode="auto">
          <a:xfrm>
            <a:off x="8153400" y="1570200"/>
            <a:ext cx="556541" cy="792000"/>
          </a:xfrm>
          <a:prstGeom prst="rect">
            <a:avLst/>
          </a:prstGeom>
          <a:noFill/>
        </p:spPr>
      </p:pic>
      <p:sp>
        <p:nvSpPr>
          <p:cNvPr id="28" name="TextBox 27"/>
          <p:cNvSpPr txBox="1"/>
          <p:nvPr/>
        </p:nvSpPr>
        <p:spPr>
          <a:xfrm>
            <a:off x="152400" y="3429000"/>
            <a:ext cx="7924800" cy="2585323"/>
          </a:xfrm>
          <a:prstGeom prst="rect">
            <a:avLst/>
          </a:prstGeom>
          <a:noFill/>
        </p:spPr>
        <p:txBody>
          <a:bodyPr wrap="square" rtlCol="0">
            <a:spAutoFit/>
          </a:bodyPr>
          <a:lstStyle/>
          <a:p>
            <a:r>
              <a:rPr lang="en-GB" dirty="0" smtClean="0"/>
              <a:t>As seen in the above results, ALL the ratios of the actors are the same. All the actors were measured at the same width, although the heights differed. This was just for me to have a uniformed layout. There is a possibility that many actors have the above ratios, and like the Golden Ratio making someone look good, the above ratio is another proportion that makes someone’s face look nice. </a:t>
            </a:r>
          </a:p>
          <a:p>
            <a:r>
              <a:rPr lang="en-GB" dirty="0" smtClean="0"/>
              <a:t>There is also a possibility that the Mouth: Teeth ratio is 1:1 because their smile may be slightly artificial, and therefore, teeth is visible throughout the smile. </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Comparing The Face of an Adult </a:t>
            </a:r>
            <a:endParaRPr lang="en-GB" dirty="0"/>
          </a:p>
        </p:txBody>
      </p:sp>
      <p:graphicFrame>
        <p:nvGraphicFramePr>
          <p:cNvPr id="4" name="Content Placeholder 3"/>
          <p:cNvGraphicFramePr>
            <a:graphicFrameLocks noGrp="1"/>
          </p:cNvGraphicFramePr>
          <p:nvPr>
            <p:ph idx="1"/>
          </p:nvPr>
        </p:nvGraphicFramePr>
        <p:xfrm>
          <a:off x="304800" y="1219200"/>
          <a:ext cx="7010400" cy="1432212"/>
        </p:xfrm>
        <a:graphic>
          <a:graphicData uri="http://schemas.openxmlformats.org/drawingml/2006/table">
            <a:tbl>
              <a:tblPr firstRow="1" bandRow="1">
                <a:tableStyleId>{5C22544A-7EE6-4342-B048-85BDC9FD1C3A}</a:tableStyleId>
              </a:tblPr>
              <a:tblGrid>
                <a:gridCol w="1168400"/>
                <a:gridCol w="1168400"/>
                <a:gridCol w="1168400"/>
                <a:gridCol w="1168400"/>
                <a:gridCol w="1168400"/>
                <a:gridCol w="1168400"/>
              </a:tblGrid>
              <a:tr h="701387">
                <a:tc>
                  <a:txBody>
                    <a:bodyPr/>
                    <a:lstStyle/>
                    <a:p>
                      <a:pPr algn="ctr"/>
                      <a:r>
                        <a:rPr lang="en-GB" dirty="0" smtClean="0"/>
                        <a:t>Bridge</a:t>
                      </a:r>
                      <a:r>
                        <a:rPr lang="en-GB" baseline="0" dirty="0" smtClean="0"/>
                        <a:t> Width (cm)</a:t>
                      </a:r>
                      <a:endParaRPr lang="en-GB" dirty="0"/>
                    </a:p>
                  </a:txBody>
                  <a:tcPr/>
                </a:tc>
                <a:tc>
                  <a:txBody>
                    <a:bodyPr/>
                    <a:lstStyle/>
                    <a:p>
                      <a:pPr algn="ctr"/>
                      <a:r>
                        <a:rPr lang="en-GB" dirty="0" smtClean="0"/>
                        <a:t>Eye Width</a:t>
                      </a:r>
                      <a:r>
                        <a:rPr lang="en-GB" baseline="0" dirty="0" smtClean="0"/>
                        <a:t> (cm)</a:t>
                      </a:r>
                      <a:endParaRPr lang="en-GB" dirty="0"/>
                    </a:p>
                  </a:txBody>
                  <a:tcPr/>
                </a:tc>
                <a:tc>
                  <a:txBody>
                    <a:bodyPr/>
                    <a:lstStyle/>
                    <a:p>
                      <a:pPr algn="ctr"/>
                      <a:r>
                        <a:rPr lang="en-GB" dirty="0" smtClean="0"/>
                        <a:t>Bridge: Eye</a:t>
                      </a:r>
                      <a:r>
                        <a:rPr lang="en-GB" baseline="0" dirty="0" smtClean="0"/>
                        <a:t>  Ratio</a:t>
                      </a:r>
                      <a:endParaRPr lang="en-GB" dirty="0"/>
                    </a:p>
                  </a:txBody>
                  <a:tcPr/>
                </a:tc>
                <a:tc>
                  <a:txBody>
                    <a:bodyPr/>
                    <a:lstStyle/>
                    <a:p>
                      <a:pPr algn="ctr"/>
                      <a:r>
                        <a:rPr lang="en-GB" dirty="0" smtClean="0"/>
                        <a:t>Mouth Width</a:t>
                      </a:r>
                      <a:r>
                        <a:rPr lang="en-GB" baseline="0" dirty="0" smtClean="0"/>
                        <a:t> (cm)</a:t>
                      </a:r>
                      <a:endParaRPr lang="en-GB" dirty="0"/>
                    </a:p>
                  </a:txBody>
                  <a:tcPr/>
                </a:tc>
                <a:tc>
                  <a:txBody>
                    <a:bodyPr/>
                    <a:lstStyle/>
                    <a:p>
                      <a:pPr algn="ctr"/>
                      <a:r>
                        <a:rPr lang="en-GB" dirty="0" smtClean="0"/>
                        <a:t>Teeth Width </a:t>
                      </a:r>
                      <a:r>
                        <a:rPr lang="en-GB" baseline="0" dirty="0" smtClean="0"/>
                        <a:t> (cm)</a:t>
                      </a:r>
                      <a:endParaRPr lang="en-GB" dirty="0"/>
                    </a:p>
                  </a:txBody>
                  <a:tcPr/>
                </a:tc>
                <a:tc>
                  <a:txBody>
                    <a:bodyPr/>
                    <a:lstStyle/>
                    <a:p>
                      <a:pPr algn="ctr"/>
                      <a:r>
                        <a:rPr lang="en-GB" dirty="0" smtClean="0"/>
                        <a:t>Mouth: Teeth Ratio</a:t>
                      </a:r>
                      <a:endParaRPr lang="en-GB" dirty="0"/>
                    </a:p>
                  </a:txBody>
                  <a:tcPr/>
                </a:tc>
              </a:tr>
              <a:tr h="517812">
                <a:tc>
                  <a:txBody>
                    <a:bodyPr/>
                    <a:lstStyle/>
                    <a:p>
                      <a:r>
                        <a:rPr lang="en-GB" dirty="0" smtClean="0"/>
                        <a:t>2.33</a:t>
                      </a:r>
                      <a:endParaRPr lang="en-GB" dirty="0"/>
                    </a:p>
                  </a:txBody>
                  <a:tcPr/>
                </a:tc>
                <a:tc>
                  <a:txBody>
                    <a:bodyPr/>
                    <a:lstStyle/>
                    <a:p>
                      <a:r>
                        <a:rPr lang="en-GB" dirty="0" smtClean="0"/>
                        <a:t>2.12</a:t>
                      </a:r>
                      <a:endParaRPr lang="en-GB" dirty="0"/>
                    </a:p>
                  </a:txBody>
                  <a:tcPr/>
                </a:tc>
                <a:tc>
                  <a:txBody>
                    <a:bodyPr/>
                    <a:lstStyle/>
                    <a:p>
                      <a:r>
                        <a:rPr lang="en-GB" dirty="0" smtClean="0"/>
                        <a:t>1.1:1</a:t>
                      </a:r>
                      <a:endParaRPr lang="en-GB" dirty="0"/>
                    </a:p>
                  </a:txBody>
                  <a:tcPr/>
                </a:tc>
                <a:tc>
                  <a:txBody>
                    <a:bodyPr/>
                    <a:lstStyle/>
                    <a:p>
                      <a:r>
                        <a:rPr lang="en-GB" dirty="0" smtClean="0"/>
                        <a:t>6.5</a:t>
                      </a:r>
                      <a:endParaRPr lang="en-GB" dirty="0"/>
                    </a:p>
                  </a:txBody>
                  <a:tcPr/>
                </a:tc>
                <a:tc>
                  <a:txBody>
                    <a:bodyPr/>
                    <a:lstStyle/>
                    <a:p>
                      <a:r>
                        <a:rPr lang="en-GB" dirty="0" smtClean="0"/>
                        <a:t>5.5</a:t>
                      </a:r>
                      <a:endParaRPr lang="en-GB" dirty="0"/>
                    </a:p>
                  </a:txBody>
                  <a:tcPr/>
                </a:tc>
                <a:tc>
                  <a:txBody>
                    <a:bodyPr/>
                    <a:lstStyle/>
                    <a:p>
                      <a:r>
                        <a:rPr lang="en-GB" dirty="0" smtClean="0"/>
                        <a:t>1.2:1</a:t>
                      </a:r>
                      <a:endParaRPr lang="en-GB" dirty="0"/>
                    </a:p>
                  </a:txBody>
                  <a:tcPr/>
                </a:tc>
              </a:tr>
            </a:tbl>
          </a:graphicData>
        </a:graphic>
      </p:graphicFrame>
      <p:sp>
        <p:nvSpPr>
          <p:cNvPr id="14" name="TextBox 13"/>
          <p:cNvSpPr txBox="1"/>
          <p:nvPr/>
        </p:nvSpPr>
        <p:spPr>
          <a:xfrm>
            <a:off x="152400" y="2819400"/>
            <a:ext cx="7848600" cy="3810000"/>
          </a:xfrm>
          <a:prstGeom prst="rect">
            <a:avLst/>
          </a:prstGeom>
          <a:noFill/>
        </p:spPr>
        <p:txBody>
          <a:bodyPr wrap="square" rtlCol="0">
            <a:normAutofit fontScale="85000" lnSpcReduction="20000"/>
          </a:bodyPr>
          <a:lstStyle/>
          <a:p>
            <a:pPr>
              <a:lnSpc>
                <a:spcPct val="120000"/>
              </a:lnSpc>
            </a:pPr>
            <a:r>
              <a:rPr lang="en-GB" sz="3200" dirty="0" smtClean="0"/>
              <a:t>The two ratios for an adult are not the exactly same, but they are extremely close to each other; there is just a 0.1:1 difference in them. The Mouth: Teeth ratio is more than the Bridge: Eye ratio by a small margin, so one could say that the two ratios are similar. They are both not very close to the Golden Ratio. The second ratio, Mouth: Teeth, is quite close to that of the actors. There is just a 0.1:1 difference in that as well. </a:t>
            </a:r>
            <a:endParaRPr lang="en-GB" sz="3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Comparing The Face of an </a:t>
            </a:r>
            <a:r>
              <a:rPr lang="en-GB" dirty="0" smtClean="0"/>
              <a:t>Adult to a Celebrity </a:t>
            </a:r>
            <a:endParaRPr lang="en-GB" dirty="0"/>
          </a:p>
        </p:txBody>
      </p:sp>
      <p:sp>
        <p:nvSpPr>
          <p:cNvPr id="3" name="Content Placeholder 2"/>
          <p:cNvSpPr>
            <a:spLocks noGrp="1"/>
          </p:cNvSpPr>
          <p:nvPr>
            <p:ph idx="1"/>
          </p:nvPr>
        </p:nvSpPr>
        <p:spPr/>
        <p:txBody>
          <a:bodyPr>
            <a:normAutofit/>
          </a:bodyPr>
          <a:lstStyle/>
          <a:p>
            <a:pPr>
              <a:buNone/>
            </a:pPr>
            <a:r>
              <a:rPr lang="en-GB" dirty="0" smtClean="0"/>
              <a:t>The </a:t>
            </a:r>
            <a:r>
              <a:rPr lang="en-GB" dirty="0" smtClean="0"/>
              <a:t>face of the adult compared to that of the film stars is not very different, but not very close either. For the Bridge: Eye ratio, the actors are closer to the golden ratio than the adult. This may make them look more attractive. However, the adult is closer to the golden ratio for the Mouth: Teeth ratio. This may be because the adult’s smile is more natural, and therefore their teeth are not covered by their smile. The actor’s smiles may be slightly unnatural, which may be why there is no part of their inner-mouth shown apart from their teeth. </a:t>
            </a:r>
          </a:p>
          <a:p>
            <a:pPr>
              <a:buNone/>
            </a:pP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a:xfrm>
            <a:off x="457200" y="1371600"/>
            <a:ext cx="7239000" cy="4998720"/>
          </a:xfrm>
        </p:spPr>
        <p:txBody>
          <a:bodyPr>
            <a:normAutofit lnSpcReduction="10000"/>
          </a:bodyPr>
          <a:lstStyle/>
          <a:p>
            <a:pPr>
              <a:buNone/>
            </a:pPr>
            <a:r>
              <a:rPr lang="en-GB" dirty="0" smtClean="0"/>
              <a:t>Currently in Math, our unit is Ratio. We have learnt about proportion, scaling an object to a size that can be drawn, interpreting the size of a diagram drawn to scale and the Golden Ratio. This activity is to give us a deeper understanding about the Golden Ratio by allowing us to experiment with various resources to collect and analyze information about it. We will ourselves learn about the places the Golden Ratio is found, as well as how it affects the way someone looks. This exciting activity will teach us that physical beauty can be mathematical. </a:t>
            </a:r>
            <a:endParaRPr lang="en-GB" dirty="0"/>
          </a:p>
        </p:txBody>
      </p:sp>
      <p:sp>
        <p:nvSpPr>
          <p:cNvPr id="4" name="TextBox 3"/>
          <p:cNvSpPr txBox="1"/>
          <p:nvPr/>
        </p:nvSpPr>
        <p:spPr>
          <a:xfrm>
            <a:off x="8458200" y="152400"/>
            <a:ext cx="461665" cy="5181600"/>
          </a:xfrm>
          <a:prstGeom prst="rect">
            <a:avLst/>
          </a:prstGeom>
          <a:noFill/>
        </p:spPr>
        <p:txBody>
          <a:bodyPr vert="eaVert" wrap="square" rtlCol="0">
            <a:spAutoFit/>
          </a:bodyPr>
          <a:lstStyle/>
          <a:p>
            <a:r>
              <a:rPr lang="en-GB" dirty="0" smtClean="0">
                <a:solidFill>
                  <a:schemeClr val="bg2"/>
                </a:solidFill>
              </a:rPr>
              <a:t>Note: Of course, inner beauty is more important </a:t>
            </a:r>
            <a:endParaRPr lang="en-GB" dirty="0">
              <a:solidFill>
                <a:schemeClr val="bg2"/>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Parthenon  </a:t>
            </a:r>
            <a:endParaRPr lang="en-GB" dirty="0"/>
          </a:p>
        </p:txBody>
      </p:sp>
      <p:sp>
        <p:nvSpPr>
          <p:cNvPr id="3" name="Content Placeholder 2"/>
          <p:cNvSpPr>
            <a:spLocks noGrp="1"/>
          </p:cNvSpPr>
          <p:nvPr>
            <p:ph idx="1"/>
          </p:nvPr>
        </p:nvSpPr>
        <p:spPr>
          <a:xfrm>
            <a:off x="228600" y="1295400"/>
            <a:ext cx="7924800" cy="2438400"/>
          </a:xfrm>
        </p:spPr>
        <p:txBody>
          <a:bodyPr>
            <a:normAutofit fontScale="77500" lnSpcReduction="20000"/>
          </a:bodyPr>
          <a:lstStyle/>
          <a:p>
            <a:pPr>
              <a:buNone/>
            </a:pPr>
            <a:r>
              <a:rPr lang="en-GB" dirty="0" smtClean="0"/>
              <a:t>The Parthenon in Acropolis, Athens was one of the first temples in Ancient World to be made perfectly like the Golden Rectangle. It was a temple dedicated to Athena, the goddess of knowledge. Below is a picture of the Parthenon and how the different parts of it fit perfectly into a Golden Rectangle. The grid that has been fitted above the picture is like the grid seen in the slide about the Fibonacci numbers; each box is equal to the sum of the previous two. The whole rectangle is a Golden Rectangle, as are the smaller rectangles within it. </a:t>
            </a:r>
            <a:endParaRPr lang="en-GB" dirty="0"/>
          </a:p>
        </p:txBody>
      </p:sp>
      <p:pic>
        <p:nvPicPr>
          <p:cNvPr id="4098" name="Picture 2" descr="http://www.world-mysteries.com/sci_174.jpg"/>
          <p:cNvPicPr>
            <a:picLocks noChangeAspect="1" noChangeArrowheads="1"/>
          </p:cNvPicPr>
          <p:nvPr/>
        </p:nvPicPr>
        <p:blipFill>
          <a:blip r:embed="rId3" cstate="print"/>
          <a:srcRect/>
          <a:stretch>
            <a:fillRect/>
          </a:stretch>
        </p:blipFill>
        <p:spPr bwMode="auto">
          <a:xfrm>
            <a:off x="1600200" y="3657600"/>
            <a:ext cx="4857750" cy="302895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Uses of the Golden Ratio in Art</a:t>
            </a:r>
            <a:endParaRPr lang="en-GB" dirty="0"/>
          </a:p>
        </p:txBody>
      </p:sp>
      <p:sp>
        <p:nvSpPr>
          <p:cNvPr id="3" name="Content Placeholder 2"/>
          <p:cNvSpPr>
            <a:spLocks noGrp="1"/>
          </p:cNvSpPr>
          <p:nvPr>
            <p:ph idx="1"/>
          </p:nvPr>
        </p:nvSpPr>
        <p:spPr>
          <a:xfrm>
            <a:off x="228600" y="1295400"/>
            <a:ext cx="7924800" cy="3657600"/>
          </a:xfrm>
        </p:spPr>
        <p:txBody>
          <a:bodyPr>
            <a:normAutofit fontScale="77500" lnSpcReduction="20000"/>
          </a:bodyPr>
          <a:lstStyle/>
          <a:p>
            <a:pPr>
              <a:buNone/>
            </a:pPr>
            <a:r>
              <a:rPr lang="en-GB" dirty="0" smtClean="0"/>
              <a:t>One of the greatest artists who used the Golden Ratio for painting human figures was Leonardo da Vinci. He presented the Golden Ratio in his famous sketch, ‘The Vitruvian Man’ (Picture bottom right). This sketch was drawn in 1492, and is named after a Roman architect Vitruvius who agreed with Leonardo da Vinci about using certain proportion of the human body (i.e. The golden ratio) in architecture. It is also believed that the Golden Ratio has been used in the Mona Lisa. </a:t>
            </a:r>
          </a:p>
          <a:p>
            <a:pPr>
              <a:buNone/>
            </a:pPr>
            <a:r>
              <a:rPr lang="en-GB" dirty="0" smtClean="0"/>
              <a:t>Salvador Dalí, a Spanish painter, used the Golden Rectangle as the size of his canvases. A study conducted in 1999 proved that out of the 350 artworks checked, over a 100 of them were using the Golden Ratio. In Salvador’s work ‘The Sacrament of the Last Supper’ (Picture bottom left), he drew a dodecahedron that had sides proportional to each other in the Golden Ratio. </a:t>
            </a:r>
            <a:endParaRPr lang="en-GB" dirty="0"/>
          </a:p>
        </p:txBody>
      </p:sp>
      <p:sp>
        <p:nvSpPr>
          <p:cNvPr id="19458" name="AutoShape 2" descr="http://jancology.com/blog/archives/da-vinci-vitruvian-man.jpg"/>
          <p:cNvSpPr>
            <a:spLocks noChangeAspect="1" noChangeArrowheads="1"/>
          </p:cNvSpPr>
          <p:nvPr/>
        </p:nvSpPr>
        <p:spPr bwMode="auto">
          <a:xfrm>
            <a:off x="63500" y="-136525"/>
            <a:ext cx="3067050" cy="42386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9460" name="Picture 4" descr="http://jancology.com/blog/archives/da-vinci-vitruvian-man.jpg"/>
          <p:cNvPicPr>
            <a:picLocks noChangeAspect="1" noChangeArrowheads="1"/>
          </p:cNvPicPr>
          <p:nvPr/>
        </p:nvPicPr>
        <p:blipFill>
          <a:blip r:embed="rId3" cstate="print"/>
          <a:srcRect l="3960" t="5731" r="990" b="22625"/>
          <a:stretch>
            <a:fillRect/>
          </a:stretch>
        </p:blipFill>
        <p:spPr bwMode="auto">
          <a:xfrm>
            <a:off x="4648200" y="4876800"/>
            <a:ext cx="1828800" cy="1905000"/>
          </a:xfrm>
          <a:prstGeom prst="rect">
            <a:avLst/>
          </a:prstGeom>
          <a:noFill/>
        </p:spPr>
      </p:pic>
      <p:pic>
        <p:nvPicPr>
          <p:cNvPr id="19462" name="Picture 6" descr="http://britton.disted.camosun.bc.ca/jblastsupper.jpg"/>
          <p:cNvPicPr>
            <a:picLocks noChangeAspect="1" noChangeArrowheads="1"/>
          </p:cNvPicPr>
          <p:nvPr/>
        </p:nvPicPr>
        <p:blipFill>
          <a:blip r:embed="rId4" cstate="print"/>
          <a:srcRect/>
          <a:stretch>
            <a:fillRect/>
          </a:stretch>
        </p:blipFill>
        <p:spPr bwMode="auto">
          <a:xfrm>
            <a:off x="1143000" y="4876800"/>
            <a:ext cx="3035634" cy="19080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7239000" cy="1143000"/>
          </a:xfrm>
        </p:spPr>
        <p:txBody>
          <a:bodyPr>
            <a:normAutofit fontScale="90000"/>
          </a:bodyPr>
          <a:lstStyle/>
          <a:p>
            <a:r>
              <a:rPr lang="en-GB" dirty="0" smtClean="0"/>
              <a:t>Uses of The Golden Ratio in Greek Architecture</a:t>
            </a:r>
            <a:endParaRPr lang="en-GB" dirty="0"/>
          </a:p>
        </p:txBody>
      </p:sp>
      <p:sp>
        <p:nvSpPr>
          <p:cNvPr id="3" name="Content Placeholder 2"/>
          <p:cNvSpPr>
            <a:spLocks noGrp="1"/>
          </p:cNvSpPr>
          <p:nvPr>
            <p:ph idx="1"/>
          </p:nvPr>
        </p:nvSpPr>
        <p:spPr>
          <a:xfrm>
            <a:off x="228600" y="1219200"/>
            <a:ext cx="7848600" cy="3581400"/>
          </a:xfrm>
        </p:spPr>
        <p:txBody>
          <a:bodyPr>
            <a:normAutofit fontScale="92500" lnSpcReduction="20000"/>
          </a:bodyPr>
          <a:lstStyle/>
          <a:p>
            <a:pPr algn="ctr">
              <a:buNone/>
            </a:pPr>
            <a:r>
              <a:rPr lang="en-GB"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The Temple of Artemis</a:t>
            </a:r>
          </a:p>
          <a:p>
            <a:pPr>
              <a:buNone/>
            </a:pPr>
            <a:r>
              <a:rPr lang="en-GB" dirty="0" smtClean="0"/>
              <a:t>The temple of Artemis was a Greek temple which was in Ephesus, Turkey around 550 BC. It was dedicated to Artemis, the goddess of hunting and wild animals. She is the twin sister of the sun, Apollo and the daughter of Zeus and Leto. She is represented by bow and arrows, as she is a Hunter. Her Roman equivalent is Diana.</a:t>
            </a:r>
          </a:p>
          <a:p>
            <a:pPr>
              <a:buNone/>
            </a:pPr>
            <a:r>
              <a:rPr lang="en-GB" dirty="0" smtClean="0"/>
              <a:t>The temple was one of the first to be made entirely of marble and was one of the largest in its time. Built on a platform measuring 131.1 x 78.9m, it was even larger than the Parthenon. </a:t>
            </a:r>
          </a:p>
        </p:txBody>
      </p:sp>
      <p:sp>
        <p:nvSpPr>
          <p:cNvPr id="17410" name="AutoShape 2" descr="http://upload.wikimedia.org/wikipedia/commons/1/1d/Miniaturk_009.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7412" name="AutoShape 4" descr="http://upload.wikimedia.org/wikipedia/commons/1/1d/Miniaturk_009.jpg"/>
          <p:cNvSpPr>
            <a:spLocks noChangeAspect="1" noChangeArrowheads="1"/>
          </p:cNvSpPr>
          <p:nvPr/>
        </p:nvSpPr>
        <p:spPr bwMode="auto">
          <a:xfrm>
            <a:off x="63500" y="-136525"/>
            <a:ext cx="5648325" cy="42386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7413" name="Picture 5"/>
          <p:cNvPicPr>
            <a:picLocks noChangeAspect="1" noChangeArrowheads="1"/>
          </p:cNvPicPr>
          <p:nvPr/>
        </p:nvPicPr>
        <p:blipFill>
          <a:blip r:embed="rId3" cstate="print"/>
          <a:srcRect l="1563" t="33333" r="41406" b="10417"/>
          <a:stretch>
            <a:fillRect/>
          </a:stretch>
        </p:blipFill>
        <p:spPr bwMode="auto">
          <a:xfrm>
            <a:off x="3162300" y="4648200"/>
            <a:ext cx="27813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Temple of Artemis</a:t>
            </a:r>
            <a:endParaRPr lang="en-GB" dirty="0"/>
          </a:p>
        </p:txBody>
      </p:sp>
      <p:sp>
        <p:nvSpPr>
          <p:cNvPr id="3" name="Content Placeholder 2"/>
          <p:cNvSpPr>
            <a:spLocks noGrp="1"/>
          </p:cNvSpPr>
          <p:nvPr>
            <p:ph idx="1"/>
          </p:nvPr>
        </p:nvSpPr>
        <p:spPr>
          <a:xfrm>
            <a:off x="152400" y="1295400"/>
            <a:ext cx="8001000" cy="3429000"/>
          </a:xfrm>
        </p:spPr>
        <p:txBody>
          <a:bodyPr>
            <a:normAutofit fontScale="77500" lnSpcReduction="20000"/>
          </a:bodyPr>
          <a:lstStyle/>
          <a:p>
            <a:pPr>
              <a:buNone/>
            </a:pPr>
            <a:r>
              <a:rPr lang="en-GB"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Front view dimensions:</a:t>
            </a:r>
          </a:p>
          <a:p>
            <a:pPr>
              <a:buNone/>
            </a:pPr>
            <a:r>
              <a:rPr lang="en-GB" dirty="0" smtClean="0"/>
              <a:t>Length: Width= 5.9:2.5 :: 2.36:1 (Red)</a:t>
            </a:r>
          </a:p>
          <a:p>
            <a:pPr>
              <a:buNone/>
            </a:pPr>
            <a:r>
              <a:rPr lang="en-GB" dirty="0" smtClean="0">
                <a:solidFill>
                  <a:schemeClr val="bg2"/>
                </a:solidFill>
              </a:rPr>
              <a:t>Length: Height = 5.9:4.45 :: 1.32:1 (Yellow)</a:t>
            </a:r>
          </a:p>
          <a:p>
            <a:pPr>
              <a:buNone/>
            </a:pPr>
            <a:r>
              <a:rPr lang="en-GB" dirty="0" smtClean="0">
                <a:solidFill>
                  <a:schemeClr val="tx2"/>
                </a:solidFill>
              </a:rPr>
              <a:t>Base : Triangle Length= 6.56:2.96:: 2.21:1 (Orange)</a:t>
            </a:r>
          </a:p>
          <a:p>
            <a:pPr>
              <a:buNone/>
            </a:pPr>
            <a:r>
              <a:rPr lang="en-GB"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Side view dimensions:</a:t>
            </a:r>
          </a:p>
          <a:p>
            <a:pPr>
              <a:buNone/>
            </a:pPr>
            <a:r>
              <a:rPr lang="en-GB" dirty="0" smtClean="0"/>
              <a:t>Length: Width= 7.2: 2.6 :: 2.7:1 (Red)</a:t>
            </a:r>
          </a:p>
          <a:p>
            <a:pPr>
              <a:buNone/>
            </a:pPr>
            <a:r>
              <a:rPr lang="en-GB" dirty="0" smtClean="0">
                <a:solidFill>
                  <a:srgbClr val="FFFF00"/>
                </a:solidFill>
              </a:rPr>
              <a:t>Length: Height= 7.2: 2.81 :: 2.56 (Yellow)</a:t>
            </a:r>
          </a:p>
          <a:p>
            <a:pPr>
              <a:buNone/>
            </a:pPr>
            <a:r>
              <a:rPr lang="en-GB" dirty="0" smtClean="0">
                <a:solidFill>
                  <a:schemeClr val="tx2"/>
                </a:solidFill>
              </a:rPr>
              <a:t>There are no ratios found that are close to the Golden Ratio. This may be because the monument was built and designed a long time ago, before the Greeks started to utilise the Golden Ratio in their architecture. </a:t>
            </a:r>
          </a:p>
          <a:p>
            <a:pPr>
              <a:buNone/>
            </a:pPr>
            <a:endParaRPr lang="en-GB" dirty="0" smtClean="0">
              <a:solidFill>
                <a:schemeClr val="bg2"/>
              </a:solidFill>
            </a:endParaRPr>
          </a:p>
          <a:p>
            <a:pPr>
              <a:buNone/>
            </a:pPr>
            <a:endParaRPr lang="en-GB" dirty="0"/>
          </a:p>
        </p:txBody>
      </p:sp>
      <p:grpSp>
        <p:nvGrpSpPr>
          <p:cNvPr id="28" name="Group 27"/>
          <p:cNvGrpSpPr>
            <a:grpSpLocks noChangeAspect="1"/>
          </p:cNvGrpSpPr>
          <p:nvPr/>
        </p:nvGrpSpPr>
        <p:grpSpPr>
          <a:xfrm>
            <a:off x="4953001" y="4797600"/>
            <a:ext cx="2453140" cy="1908000"/>
            <a:chOff x="5524500" y="3276600"/>
            <a:chExt cx="3086100" cy="2400300"/>
          </a:xfrm>
        </p:grpSpPr>
        <p:grpSp>
          <p:nvGrpSpPr>
            <p:cNvPr id="18" name="Group 17"/>
            <p:cNvGrpSpPr/>
            <p:nvPr/>
          </p:nvGrpSpPr>
          <p:grpSpPr>
            <a:xfrm>
              <a:off x="5524500" y="3276600"/>
              <a:ext cx="3086100" cy="2400300"/>
              <a:chOff x="2819400" y="3657600"/>
              <a:chExt cx="3086100" cy="2400300"/>
            </a:xfrm>
          </p:grpSpPr>
          <p:grpSp>
            <p:nvGrpSpPr>
              <p:cNvPr id="11" name="Group 10"/>
              <p:cNvGrpSpPr/>
              <p:nvPr/>
            </p:nvGrpSpPr>
            <p:grpSpPr>
              <a:xfrm>
                <a:off x="2819400" y="3657600"/>
                <a:ext cx="3086100" cy="2400300"/>
                <a:chOff x="6324600" y="1447800"/>
                <a:chExt cx="3086100" cy="2400300"/>
              </a:xfrm>
            </p:grpSpPr>
            <p:pic>
              <p:nvPicPr>
                <p:cNvPr id="72706" name="Picture 2" descr="http://warrensburg.k12.mo.us/7wonders/artemis/diana2.jpeg"/>
                <p:cNvPicPr>
                  <a:picLocks noChangeAspect="1" noChangeArrowheads="1"/>
                </p:cNvPicPr>
                <p:nvPr/>
              </p:nvPicPr>
              <p:blipFill>
                <a:blip r:embed="rId3" cstate="print"/>
                <a:srcRect/>
                <a:stretch>
                  <a:fillRect/>
                </a:stretch>
              </p:blipFill>
              <p:spPr bwMode="auto">
                <a:xfrm>
                  <a:off x="6324600" y="1447800"/>
                  <a:ext cx="3086100" cy="2400300"/>
                </a:xfrm>
                <a:prstGeom prst="rect">
                  <a:avLst/>
                </a:prstGeom>
                <a:noFill/>
              </p:spPr>
            </p:pic>
            <p:cxnSp>
              <p:nvCxnSpPr>
                <p:cNvPr id="6" name="Straight Connector 5"/>
                <p:cNvCxnSpPr/>
                <p:nvPr/>
              </p:nvCxnSpPr>
              <p:spPr>
                <a:xfrm rot="5400000" flipH="1" flipV="1">
                  <a:off x="8447400" y="2920800"/>
                  <a:ext cx="936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781800" y="2438400"/>
                  <a:ext cx="2133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2" name="Straight Connector 11"/>
              <p:cNvCxnSpPr/>
              <p:nvPr/>
            </p:nvCxnSpPr>
            <p:spPr>
              <a:xfrm rot="5400000" flipH="1" flipV="1">
                <a:off x="3543300" y="4838700"/>
                <a:ext cx="16002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276600" y="5638800"/>
                <a:ext cx="21336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cxnSp>
          <p:nvCxnSpPr>
            <p:cNvPr id="20" name="Straight Connector 19"/>
            <p:cNvCxnSpPr/>
            <p:nvPr/>
          </p:nvCxnSpPr>
          <p:spPr>
            <a:xfrm>
              <a:off x="5867400" y="4191000"/>
              <a:ext cx="23622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7086600" y="3733800"/>
              <a:ext cx="1066800" cy="39600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46" name="Group 45"/>
          <p:cNvGrpSpPr>
            <a:grpSpLocks noChangeAspect="1"/>
          </p:cNvGrpSpPr>
          <p:nvPr/>
        </p:nvGrpSpPr>
        <p:grpSpPr>
          <a:xfrm>
            <a:off x="304799" y="4800599"/>
            <a:ext cx="4531500" cy="1908000"/>
            <a:chOff x="3352800" y="4267200"/>
            <a:chExt cx="3229200" cy="1359663"/>
          </a:xfrm>
        </p:grpSpPr>
        <p:pic>
          <p:nvPicPr>
            <p:cNvPr id="72708" name="Picture 4" descr="http://www.frogview.com/uploadimages4/49551a642e5dc5.07604923frogview-gallery.jpg"/>
            <p:cNvPicPr>
              <a:picLocks noChangeAspect="1" noChangeArrowheads="1"/>
            </p:cNvPicPr>
            <p:nvPr/>
          </p:nvPicPr>
          <p:blipFill>
            <a:blip r:embed="rId4" cstate="print"/>
            <a:srcRect l="5206" t="11662" r="28850" b="51020"/>
            <a:stretch>
              <a:fillRect/>
            </a:stretch>
          </p:blipFill>
          <p:spPr bwMode="auto">
            <a:xfrm>
              <a:off x="3352800" y="4267200"/>
              <a:ext cx="3229200" cy="1359663"/>
            </a:xfrm>
            <a:prstGeom prst="rect">
              <a:avLst/>
            </a:prstGeom>
            <a:noFill/>
          </p:spPr>
        </p:pic>
        <p:cxnSp>
          <p:nvCxnSpPr>
            <p:cNvPr id="30" name="Straight Connector 29"/>
            <p:cNvCxnSpPr/>
            <p:nvPr/>
          </p:nvCxnSpPr>
          <p:spPr>
            <a:xfrm rot="5400000" flipH="1" flipV="1">
              <a:off x="5628000" y="5094600"/>
              <a:ext cx="936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3505200" y="4648200"/>
              <a:ext cx="2590800" cy="152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flipH="1" flipV="1">
              <a:off x="3189600" y="5268600"/>
              <a:ext cx="63120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flipH="1" flipV="1">
              <a:off x="3467100" y="4610100"/>
              <a:ext cx="381000" cy="30480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Golden ratio in spirals"/>
          <p:cNvPicPr>
            <a:picLocks noChangeAspect="1" noChangeArrowheads="1"/>
          </p:cNvPicPr>
          <p:nvPr/>
        </p:nvPicPr>
        <p:blipFill>
          <a:blip r:embed="rId3" cstate="print"/>
          <a:srcRect/>
          <a:stretch>
            <a:fillRect/>
          </a:stretch>
        </p:blipFill>
        <p:spPr bwMode="auto">
          <a:xfrm>
            <a:off x="838200" y="4117845"/>
            <a:ext cx="4419601" cy="2740155"/>
          </a:xfrm>
          <a:prstGeom prst="rect">
            <a:avLst/>
          </a:prstGeom>
          <a:noFill/>
        </p:spPr>
      </p:pic>
      <p:sp>
        <p:nvSpPr>
          <p:cNvPr id="2" name="Title 1"/>
          <p:cNvSpPr>
            <a:spLocks noGrp="1"/>
          </p:cNvSpPr>
          <p:nvPr>
            <p:ph type="title"/>
          </p:nvPr>
        </p:nvSpPr>
        <p:spPr>
          <a:xfrm>
            <a:off x="76200" y="-381000"/>
            <a:ext cx="7239000" cy="1143000"/>
          </a:xfrm>
        </p:spPr>
        <p:txBody>
          <a:bodyPr>
            <a:normAutofit fontScale="90000"/>
          </a:bodyPr>
          <a:lstStyle/>
          <a:p>
            <a:r>
              <a:rPr lang="en-GB" dirty="0" smtClean="0"/>
              <a:t>Uses of the Golden Ratio in Nature</a:t>
            </a:r>
            <a:endParaRPr lang="en-GB" dirty="0"/>
          </a:p>
        </p:txBody>
      </p:sp>
      <p:sp>
        <p:nvSpPr>
          <p:cNvPr id="3" name="Content Placeholder 2"/>
          <p:cNvSpPr>
            <a:spLocks noGrp="1"/>
          </p:cNvSpPr>
          <p:nvPr>
            <p:ph idx="1"/>
          </p:nvPr>
        </p:nvSpPr>
        <p:spPr>
          <a:xfrm>
            <a:off x="0" y="685800"/>
            <a:ext cx="7315200" cy="3505200"/>
          </a:xfrm>
        </p:spPr>
        <p:txBody>
          <a:bodyPr>
            <a:normAutofit fontScale="85000" lnSpcReduction="10000"/>
          </a:bodyPr>
          <a:lstStyle/>
          <a:p>
            <a:pPr>
              <a:buNone/>
            </a:pPr>
            <a:r>
              <a:rPr lang="en-GB" dirty="0" smtClean="0"/>
              <a:t>In addition to being found in the body, pine-cones and pineapples, the golden ratio can be found in various other aspects of nature as well, such as the shell. A the distance between the spirals of a shell follow the Fibonacci numbers and the Golden Ratio. The diagram at the bottom shows the distance between the areas of the shell growing. This is easy to understand because of blocks that are on the diagram. These boxes are like those in the page about Fibonacci Numbers; each box’s area is the area of the previous two boxes. This shows that the shell grows in proportion to the Golden Ratio. </a:t>
            </a:r>
            <a:endParaRPr lang="en-GB" dirty="0"/>
          </a:p>
        </p:txBody>
      </p:sp>
      <p:pic>
        <p:nvPicPr>
          <p:cNvPr id="19" name="Picture 18" descr="shells2.gif"/>
          <p:cNvPicPr>
            <a:picLocks noChangeAspect="1"/>
          </p:cNvPicPr>
          <p:nvPr/>
        </p:nvPicPr>
        <p:blipFill>
          <a:blip r:embed="rId4" cstate="print"/>
          <a:stretch>
            <a:fillRect/>
          </a:stretch>
        </p:blipFill>
        <p:spPr>
          <a:xfrm>
            <a:off x="7239000" y="0"/>
            <a:ext cx="1905000" cy="68580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Uses of the Golden Ratio in Nature</a:t>
            </a:r>
            <a:endParaRPr lang="en-GB" dirty="0"/>
          </a:p>
        </p:txBody>
      </p:sp>
      <p:sp>
        <p:nvSpPr>
          <p:cNvPr id="3" name="Content Placeholder 2"/>
          <p:cNvSpPr>
            <a:spLocks noGrp="1"/>
          </p:cNvSpPr>
          <p:nvPr>
            <p:ph idx="1"/>
          </p:nvPr>
        </p:nvSpPr>
        <p:spPr/>
        <p:txBody>
          <a:bodyPr>
            <a:normAutofit fontScale="77500" lnSpcReduction="20000"/>
          </a:bodyPr>
          <a:lstStyle/>
          <a:p>
            <a:pPr>
              <a:buNone/>
            </a:pPr>
            <a:r>
              <a:rPr lang="en-GB" dirty="0" smtClean="0"/>
              <a:t>A very famous and known example of the Golden Ratio in nature is a sunflower. Sunflowers have spirals winding in two directions: clockwise and anticlockwise. But when they are counted, they are not equal. Sometimes it is 144: 89, 89:55 or 55:34. One can clearly see that they are all Fibonacci numbers. It is extremely interesting that these Fibonacci numbers are in sequential order. As we know, when we divide two consecutive Fibonacci numbers, we will get a number close to the Golden Ratio. Here are the results rounded off to three decimal places:</a:t>
            </a:r>
          </a:p>
          <a:p>
            <a:pPr>
              <a:buNone/>
            </a:pPr>
            <a:r>
              <a:rPr lang="en-GB" dirty="0" smtClean="0"/>
              <a:t>144:89 :: 1.618:1</a:t>
            </a:r>
          </a:p>
          <a:p>
            <a:pPr>
              <a:buNone/>
            </a:pPr>
            <a:r>
              <a:rPr lang="en-GB" dirty="0" smtClean="0"/>
              <a:t>89:55 :: 1.618:1</a:t>
            </a:r>
          </a:p>
          <a:p>
            <a:pPr>
              <a:buNone/>
            </a:pPr>
            <a:r>
              <a:rPr lang="en-GB" dirty="0" smtClean="0"/>
              <a:t>55:34 :: 1.618:1 </a:t>
            </a:r>
          </a:p>
          <a:p>
            <a:pPr>
              <a:buNone/>
            </a:pPr>
            <a:r>
              <a:rPr lang="en-GB" dirty="0" smtClean="0"/>
              <a:t>All three of these ratios, when simplified, are extremely close to the Golden Ratio when rounded off. The Golden Ratio is also 1.618 when rounded off to three decimal places! This shows that the sunflower is an example of the Golden Ratio in nature. </a:t>
            </a:r>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Reflection on AOI’s</a:t>
            </a:r>
            <a:endParaRPr lang="en-GB" dirty="0"/>
          </a:p>
        </p:txBody>
      </p:sp>
      <p:sp>
        <p:nvSpPr>
          <p:cNvPr id="3" name="Content Placeholder 2"/>
          <p:cNvSpPr>
            <a:spLocks noGrp="1"/>
          </p:cNvSpPr>
          <p:nvPr>
            <p:ph idx="1"/>
          </p:nvPr>
        </p:nvSpPr>
        <p:spPr/>
        <p:txBody>
          <a:bodyPr>
            <a:normAutofit fontScale="77500" lnSpcReduction="20000"/>
          </a:bodyPr>
          <a:lstStyle/>
          <a:p>
            <a:pPr>
              <a:buNone/>
            </a:pPr>
            <a:r>
              <a:rPr lang="en-GB"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Community and Service</a:t>
            </a:r>
          </a:p>
          <a:p>
            <a:pPr>
              <a:buNone/>
            </a:pPr>
            <a:r>
              <a:rPr lang="en-GB" dirty="0" smtClean="0"/>
              <a:t>As seen in the page about the Parthenon, the Golden Ratio can be utilised to create more aesthetically pleasing buildings and monuments for the community. Also having learnt about the family of the Drone relating to Fibonacci numbers, we can use exciting examples like that to interest students about Fibonacci numbers. If you give a student the family diagram of drone, and ask them to find out how many parents, grandparents, great-grandparents, etc. the Drone has, then they will explore and learn the Fibonacci number themselves. This will teach them about it in an interactive way, which is a way in which I learn very fast. </a:t>
            </a:r>
          </a:p>
          <a:p>
            <a:pPr>
              <a:buNone/>
            </a:pPr>
            <a:r>
              <a:rPr lang="en-GB"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Human Ingenuity</a:t>
            </a:r>
          </a:p>
          <a:p>
            <a:pPr>
              <a:buNone/>
            </a:pPr>
            <a:r>
              <a:rPr lang="en-GB" dirty="0" smtClean="0"/>
              <a:t>It is human intelligence that has discovered that the Golden Ratio is aesthetically pleasing. This enables humans to use the Golden Ratio to make nice architecture for everyone to appreciate. Humans can also recognise the people who have the Golden Ratio and are good looking. However, the bad consequence is that some people might make fun of people who do no have the Golden Ratio in their body.</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Reflection on Unit Question</a:t>
            </a:r>
            <a:endParaRPr lang="en-GB" dirty="0"/>
          </a:p>
        </p:txBody>
      </p:sp>
      <p:sp>
        <p:nvSpPr>
          <p:cNvPr id="3" name="Content Placeholder 2"/>
          <p:cNvSpPr>
            <a:spLocks noGrp="1"/>
          </p:cNvSpPr>
          <p:nvPr>
            <p:ph idx="1"/>
          </p:nvPr>
        </p:nvSpPr>
        <p:spPr/>
        <p:txBody>
          <a:bodyPr>
            <a:normAutofit fontScale="92500" lnSpcReduction="20000"/>
          </a:bodyPr>
          <a:lstStyle/>
          <a:p>
            <a:pPr>
              <a:buNone/>
            </a:pPr>
            <a:r>
              <a:rPr lang="en-GB"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How can the study of the Golden Ratio aid us in designing more aesthetically pleasing art and architecture? </a:t>
            </a:r>
          </a:p>
          <a:p>
            <a:pPr>
              <a:buNone/>
            </a:pPr>
            <a:r>
              <a:rPr lang="en-GB" dirty="0" smtClean="0"/>
              <a:t>We can use the Golden Ratio for geometrical shapes, such as triangles, rectangles and other polygons. This will make that shape look good, as the shape will have the Golden Ratio. We can then use these shapes in our architectural designs. The windows, doors, height and width of the building, roof, false ceiling heights, geometrical designs and carvings. This will make the building look very attractive and it will be appreciated more. For art, the same can be drawn. The canvas size of the artwork can follow the Golden Ratio and if a human body is being drawn, it can be extremely accurate using the Golden Ratio. This is why the Greek carvings are said to be very accurate in size. </a:t>
            </a:r>
            <a:endParaRPr lang="en-GB"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Reflection on Project</a:t>
            </a:r>
            <a:endParaRPr lang="en-GB" dirty="0"/>
          </a:p>
        </p:txBody>
      </p:sp>
      <p:sp>
        <p:nvSpPr>
          <p:cNvPr id="3" name="Content Placeholder 2"/>
          <p:cNvSpPr>
            <a:spLocks noGrp="1"/>
          </p:cNvSpPr>
          <p:nvPr>
            <p:ph idx="1"/>
          </p:nvPr>
        </p:nvSpPr>
        <p:spPr/>
        <p:txBody>
          <a:bodyPr>
            <a:normAutofit fontScale="92500" lnSpcReduction="20000"/>
          </a:bodyPr>
          <a:lstStyle/>
          <a:p>
            <a:pPr>
              <a:buNone/>
            </a:pPr>
            <a:r>
              <a:rPr lang="en-GB" dirty="0" smtClean="0"/>
              <a:t>I have learnt a whole load about the Golden Ratio, Fibonacci numbers, </a:t>
            </a:r>
            <a:r>
              <a:rPr lang="el-GR" dirty="0" smtClean="0"/>
              <a:t>φ</a:t>
            </a:r>
            <a:r>
              <a:rPr lang="en-US" dirty="0" smtClean="0"/>
              <a:t> (Phi), where we find them in everyday life and how we can improve art and architecture with the knowledge of it. Since I was allowed to research and make the project in my own speed, I was able to grasp more information and understand more about the topic. I knew what the Fibonacci numbers were, and how they were formed, but I didn’t know that they were called Fibonacci numbers. I also utilized various modes of research, such as actually testing whatever I could to ensure that the information I was receiving was accurate, such as the seashells or the sunflower. Since I couldn’t actually go and measure the Greek monuments, I cross checked the information in various websites, to ensure quality. </a:t>
            </a:r>
            <a:endParaRPr lang="en-GB"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7239000" cy="609600"/>
          </a:xfrm>
        </p:spPr>
        <p:txBody>
          <a:bodyPr/>
          <a:lstStyle/>
          <a:p>
            <a:r>
              <a:rPr lang="en-GB"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Bibliography</a:t>
            </a:r>
            <a:endParaRPr lang="en-GB" cap="none"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Content Placeholder 2"/>
          <p:cNvSpPr>
            <a:spLocks noGrp="1"/>
          </p:cNvSpPr>
          <p:nvPr>
            <p:ph idx="1"/>
          </p:nvPr>
        </p:nvSpPr>
        <p:spPr>
          <a:xfrm>
            <a:off x="0" y="457200"/>
            <a:ext cx="8153400" cy="6324600"/>
          </a:xfrm>
        </p:spPr>
        <p:txBody>
          <a:bodyPr>
            <a:noAutofit/>
          </a:bodyPr>
          <a:lstStyle/>
          <a:p>
            <a:r>
              <a:rPr lang="en-GB" sz="1650" dirty="0" smtClean="0">
                <a:hlinkClick r:id="rId3"/>
              </a:rPr>
              <a:t>http://www.intmath.com/Numbers/mathOfBeauty.php</a:t>
            </a:r>
            <a:r>
              <a:rPr lang="en-GB" sz="1650" dirty="0" smtClean="0"/>
              <a:t> [Accessed 5 April 2010 11:39am] </a:t>
            </a:r>
          </a:p>
          <a:p>
            <a:r>
              <a:rPr lang="en-GB" sz="1650" dirty="0" smtClean="0">
                <a:hlinkClick r:id="rId4"/>
              </a:rPr>
              <a:t>http://en.wikipedia.org/wiki/Golden_ratio</a:t>
            </a:r>
            <a:r>
              <a:rPr lang="en-GB" sz="1650" dirty="0" smtClean="0"/>
              <a:t> [Accessed 5 April 2010 11:54am] </a:t>
            </a:r>
          </a:p>
          <a:p>
            <a:r>
              <a:rPr lang="en-GB" sz="1650" dirty="0" smtClean="0">
                <a:hlinkClick r:id="rId5"/>
              </a:rPr>
              <a:t>http://www.insidegraphics.com/textures/images/photoshop_texture_contrast.jpg</a:t>
            </a:r>
            <a:r>
              <a:rPr lang="en-GB" sz="1650" dirty="0" smtClean="0"/>
              <a:t> [Accessed 5 April 2010 1:23pm] </a:t>
            </a:r>
          </a:p>
          <a:p>
            <a:r>
              <a:rPr lang="en-GB" sz="1650" dirty="0" smtClean="0">
                <a:hlinkClick r:id="rId6"/>
              </a:rPr>
              <a:t>http://en.wikipedia.org/wiki/Phi</a:t>
            </a:r>
            <a:r>
              <a:rPr lang="en-GB" sz="1650" dirty="0" smtClean="0"/>
              <a:t> [Accessed 5 April 2010 1:28pm] </a:t>
            </a:r>
          </a:p>
          <a:p>
            <a:r>
              <a:rPr lang="en-GB" sz="1650" dirty="0" smtClean="0">
                <a:hlinkClick r:id="rId7"/>
              </a:rPr>
              <a:t>http://www.theproblemsite.com/thegoldenratio/nature.asp</a:t>
            </a:r>
            <a:r>
              <a:rPr lang="en-GB" sz="1650" dirty="0" smtClean="0"/>
              <a:t> [Accessed 5 April 2010 2:38pm] </a:t>
            </a:r>
          </a:p>
          <a:p>
            <a:r>
              <a:rPr lang="en-GB" sz="1650" dirty="0" smtClean="0">
                <a:hlinkClick r:id="rId8"/>
              </a:rPr>
              <a:t>http://www.poweredtemplates.com/_src_clipart/00001/clipart_b.jpg</a:t>
            </a:r>
            <a:r>
              <a:rPr lang="en-GB" sz="1650" dirty="0" smtClean="0"/>
              <a:t> [Accessed 5 April 2010 3:59pm] </a:t>
            </a:r>
          </a:p>
          <a:p>
            <a:r>
              <a:rPr lang="en-GB" sz="1650" dirty="0" smtClean="0">
                <a:hlinkClick r:id="rId9"/>
              </a:rPr>
              <a:t>http://truthdive.com/wp-content/uploads/2009/06/internet_explorer_logo.jpg</a:t>
            </a:r>
            <a:r>
              <a:rPr lang="en-GB" sz="1650" dirty="0" smtClean="0"/>
              <a:t> [Accessed 5 April 2010 4:07pm] </a:t>
            </a:r>
          </a:p>
          <a:p>
            <a:r>
              <a:rPr lang="en-GB" sz="1650" dirty="0" smtClean="0">
                <a:hlinkClick r:id="rId10"/>
              </a:rPr>
              <a:t>http://www.smccd.edu/accounts/jung/images/powerpoint-logo.jpg</a:t>
            </a:r>
            <a:r>
              <a:rPr lang="en-GB" sz="1650" dirty="0" smtClean="0"/>
              <a:t> [Accessed 5 April 2010 4:13pm] </a:t>
            </a:r>
          </a:p>
          <a:p>
            <a:r>
              <a:rPr lang="en-GB" sz="1650" dirty="0" smtClean="0">
                <a:hlinkClick r:id="rId11"/>
              </a:rPr>
              <a:t>http://www.sheeptech.com/images/2008/01/icon_mspaint.png</a:t>
            </a:r>
            <a:r>
              <a:rPr lang="en-GB" sz="1650" dirty="0" smtClean="0"/>
              <a:t> [Accessed 5 April 2010 4:16pm] </a:t>
            </a:r>
          </a:p>
          <a:p>
            <a:r>
              <a:rPr lang="en-GB" sz="1650" dirty="0" smtClean="0">
                <a:hlinkClick r:id="rId12"/>
              </a:rPr>
              <a:t>http://en.wikipedia.org/wiki/Fibonacci_number</a:t>
            </a:r>
            <a:r>
              <a:rPr lang="en-GB" sz="1650" dirty="0" smtClean="0"/>
              <a:t> [Accessed 6 April 2010 9:30am] </a:t>
            </a:r>
          </a:p>
          <a:p>
            <a:r>
              <a:rPr lang="en-GB" sz="1650" dirty="0" smtClean="0">
                <a:hlinkClick r:id="rId13"/>
              </a:rPr>
              <a:t>http://en.wikipedia.org/wiki/Golden_rectangle</a:t>
            </a:r>
            <a:r>
              <a:rPr lang="en-GB" sz="1650" dirty="0" smtClean="0"/>
              <a:t> [Accessed 6 April 2010 11:17am] </a:t>
            </a:r>
          </a:p>
          <a:p>
            <a:r>
              <a:rPr lang="en-GB" sz="1650" dirty="0" smtClean="0">
                <a:hlinkClick r:id="rId14"/>
              </a:rPr>
              <a:t>http://warrensburg.k12.mo.us/7wonders/artemis/diana2.jpeg</a:t>
            </a:r>
            <a:r>
              <a:rPr lang="en-GB" sz="1650" dirty="0" smtClean="0"/>
              <a:t> [Accessed 6 April 2010 12:16pm] </a:t>
            </a:r>
          </a:p>
          <a:p>
            <a:r>
              <a:rPr lang="en-GB" sz="1650" dirty="0" smtClean="0">
                <a:hlinkClick r:id="rId15"/>
              </a:rPr>
              <a:t>http://en.wikipedia.org/wiki/Temple_of_Artemis</a:t>
            </a:r>
            <a:r>
              <a:rPr lang="en-GB" sz="1650" dirty="0" smtClean="0"/>
              <a:t> [Accessed 6 April 2010 12:16pm]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AOI’s and Unit Question </a:t>
            </a:r>
            <a:endParaRPr lang="en-GB" dirty="0"/>
          </a:p>
        </p:txBody>
      </p:sp>
      <p:sp>
        <p:nvSpPr>
          <p:cNvPr id="3" name="Content Placeholder 2"/>
          <p:cNvSpPr>
            <a:spLocks noGrp="1"/>
          </p:cNvSpPr>
          <p:nvPr>
            <p:ph idx="1"/>
          </p:nvPr>
        </p:nvSpPr>
        <p:spPr/>
        <p:txBody>
          <a:bodyPr>
            <a:normAutofit fontScale="92500" lnSpcReduction="10000"/>
          </a:bodyPr>
          <a:lstStyle/>
          <a:p>
            <a:pPr>
              <a:buNone/>
            </a:pPr>
            <a:r>
              <a:rPr lang="en-GB"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I have created a Unit Question and chosen a few Areas of Interaction that I feel suit this topic. </a:t>
            </a:r>
          </a:p>
          <a:p>
            <a:pPr>
              <a:buNone/>
            </a:pPr>
            <a:r>
              <a:rPr lang="en-GB"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My Unit Question for this project:</a:t>
            </a:r>
          </a:p>
          <a:p>
            <a:pPr>
              <a:buNone/>
            </a:pPr>
            <a:r>
              <a:rPr lang="en-GB" dirty="0" smtClean="0"/>
              <a:t>How can the study of the Golden Ratio aid us in designing more aesthetically pleasing art and architecture? </a:t>
            </a:r>
          </a:p>
          <a:p>
            <a:pPr>
              <a:buNone/>
            </a:pPr>
            <a:r>
              <a:rPr lang="en-GB" dirty="0" smtClean="0"/>
              <a:t/>
            </a:r>
            <a:br>
              <a:rPr lang="en-GB" dirty="0" smtClean="0"/>
            </a:br>
            <a:r>
              <a:rPr lang="en-GB"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The AOI’s I have chosen:</a:t>
            </a:r>
            <a:endParaRPr lang="en-GB" dirty="0" smtClean="0"/>
          </a:p>
          <a:p>
            <a:r>
              <a:rPr lang="en-GB" dirty="0" smtClean="0"/>
              <a:t>Community and Service</a:t>
            </a:r>
          </a:p>
          <a:p>
            <a:r>
              <a:rPr lang="en-GB" dirty="0" smtClean="0"/>
              <a:t>Human Ingenuity </a:t>
            </a:r>
          </a:p>
          <a:p>
            <a:pPr>
              <a:buNone/>
            </a:pPr>
            <a:endParaRPr lang="en-GB" dirty="0" smtClean="0"/>
          </a:p>
          <a:p>
            <a:pPr>
              <a:buNone/>
            </a:pPr>
            <a:r>
              <a:rPr lang="en-GB" dirty="0" smtClean="0"/>
              <a:t>The reflections on the Unit Question and the Areas of Interaction are at the end of the project. </a:t>
            </a:r>
          </a:p>
          <a:p>
            <a:pPr>
              <a:buNone/>
            </a:pP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5486400" cy="609600"/>
          </a:xfrm>
        </p:spPr>
        <p:txBody>
          <a:bodyPr/>
          <a:lstStyle/>
          <a:p>
            <a:r>
              <a:rPr lang="en-GB" dirty="0" smtClean="0"/>
              <a:t>Bibliography </a:t>
            </a:r>
            <a:endParaRPr lang="en-GB" dirty="0"/>
          </a:p>
        </p:txBody>
      </p:sp>
      <p:sp>
        <p:nvSpPr>
          <p:cNvPr id="3" name="Content Placeholder 2"/>
          <p:cNvSpPr>
            <a:spLocks noGrp="1"/>
          </p:cNvSpPr>
          <p:nvPr>
            <p:ph idx="1"/>
          </p:nvPr>
        </p:nvSpPr>
        <p:spPr>
          <a:xfrm>
            <a:off x="0" y="762000"/>
            <a:ext cx="8153400" cy="6096000"/>
          </a:xfrm>
        </p:spPr>
        <p:txBody>
          <a:bodyPr>
            <a:normAutofit fontScale="70000" lnSpcReduction="20000"/>
          </a:bodyPr>
          <a:lstStyle/>
          <a:p>
            <a:r>
              <a:rPr lang="en-GB" dirty="0" smtClean="0">
                <a:hlinkClick r:id="rId3"/>
              </a:rPr>
              <a:t>http://en.wikipedia.org/wiki/Artemis</a:t>
            </a:r>
            <a:r>
              <a:rPr lang="en-GB" dirty="0" smtClean="0"/>
              <a:t> [Accessed 6 April 2010 12:20pm]  </a:t>
            </a:r>
          </a:p>
          <a:p>
            <a:r>
              <a:rPr lang="en-GB" dirty="0" smtClean="0">
                <a:hlinkClick r:id="rId4"/>
              </a:rPr>
              <a:t>http://en.wikipedia.org/wiki/Golden_triangle_(mathematics)</a:t>
            </a:r>
            <a:r>
              <a:rPr lang="en-GB" dirty="0" smtClean="0"/>
              <a:t> [Accessed 6 April 2010 2:33pm]</a:t>
            </a:r>
          </a:p>
          <a:p>
            <a:r>
              <a:rPr lang="en-GB" dirty="0" smtClean="0">
                <a:hlinkClick r:id="rId5"/>
              </a:rPr>
              <a:t>http://www.frogview.com/uploadimages4/49551a642e5dc5.07604923frogview-gallery.jpg</a:t>
            </a:r>
            <a:r>
              <a:rPr lang="en-GB" dirty="0" smtClean="0"/>
              <a:t> [Accessed 6 April 2010 2:48pm]</a:t>
            </a:r>
          </a:p>
          <a:p>
            <a:r>
              <a:rPr lang="en-GB" dirty="0" smtClean="0">
                <a:hlinkClick r:id="rId6"/>
              </a:rPr>
              <a:t>http://jancology.com/blog/archives/da-vinci-vitruvian-man.jpg</a:t>
            </a:r>
            <a:r>
              <a:rPr lang="en-GB" dirty="0" smtClean="0"/>
              <a:t> [Accessed 6 April 2010 3:11pm] </a:t>
            </a:r>
          </a:p>
          <a:p>
            <a:r>
              <a:rPr lang="en-GB" dirty="0" smtClean="0">
                <a:hlinkClick r:id="rId7"/>
              </a:rPr>
              <a:t>http://en.wikipedia.org/wiki/Salvador_Dal%C3%AD</a:t>
            </a:r>
            <a:r>
              <a:rPr lang="en-GB" dirty="0" smtClean="0"/>
              <a:t> [Accessed 6 April 2010 3:18pm] </a:t>
            </a:r>
          </a:p>
          <a:p>
            <a:r>
              <a:rPr lang="en-GB" dirty="0" smtClean="0">
                <a:hlinkClick r:id="rId8"/>
              </a:rPr>
              <a:t>http://britton.disted.camosun.bc.ca/jblastsupper.jpg</a:t>
            </a:r>
            <a:r>
              <a:rPr lang="en-GB" dirty="0" smtClean="0"/>
              <a:t> [Accessed 6 April 2010 3:26pm] </a:t>
            </a:r>
          </a:p>
          <a:p>
            <a:r>
              <a:rPr lang="en-GB" dirty="0" smtClean="0">
                <a:hlinkClick r:id="rId9"/>
              </a:rPr>
              <a:t>http://im.rediff.com/movies/2005/jan/10hrithik.jpg</a:t>
            </a:r>
            <a:r>
              <a:rPr lang="en-GB" dirty="0" smtClean="0"/>
              <a:t> [Accessed 6 April 2010 3:31pm] </a:t>
            </a:r>
          </a:p>
          <a:p>
            <a:r>
              <a:rPr lang="en-GB" dirty="0" smtClean="0">
                <a:hlinkClick r:id="rId10"/>
              </a:rPr>
              <a:t>http://www.rankopedia.com/CandidatePix/2136.gif</a:t>
            </a:r>
            <a:r>
              <a:rPr lang="en-GB" dirty="0" smtClean="0"/>
              <a:t> [Accessed 6 April 2010 3:37pm]</a:t>
            </a:r>
          </a:p>
          <a:p>
            <a:r>
              <a:rPr lang="en-GB" dirty="0" smtClean="0">
                <a:hlinkClick r:id="rId11"/>
              </a:rPr>
              <a:t>http://www.celebritysmackblog.com/wp-content/uploads/2009/08/megan-fox-catwoman.jpg</a:t>
            </a:r>
            <a:r>
              <a:rPr lang="en-GB" dirty="0" smtClean="0"/>
              <a:t>  [Accessed 6 April 2010 3:54pm]</a:t>
            </a:r>
          </a:p>
          <a:p>
            <a:r>
              <a:rPr lang="en-GB" dirty="0" smtClean="0">
                <a:hlinkClick r:id="rId12"/>
              </a:rPr>
              <a:t>http://www.fotosearch.com/bthumb/CSP/CSP164/k1646052.jpg</a:t>
            </a:r>
            <a:r>
              <a:rPr lang="en-GB" dirty="0" smtClean="0"/>
              <a:t> [Accessed 7 April 2010 2:43pm]</a:t>
            </a:r>
          </a:p>
          <a:p>
            <a:r>
              <a:rPr lang="en-GB" dirty="0" smtClean="0">
                <a:hlinkClick r:id="rId13"/>
              </a:rPr>
              <a:t>http://www.world-mysteries.com/sci_17.htm</a:t>
            </a:r>
            <a:r>
              <a:rPr lang="en-GB" dirty="0" smtClean="0"/>
              <a:t> [Accessed 7 April 2010 4:35pm]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0"/>
            <a:ext cx="7696200" cy="5257800"/>
          </a:xfrm>
        </p:spPr>
        <p:txBody>
          <a:bodyPr>
            <a:normAutofit lnSpcReduction="10000"/>
          </a:bodyPr>
          <a:lstStyle/>
          <a:p>
            <a:pPr>
              <a:buNone/>
            </a:pPr>
            <a:r>
              <a:rPr lang="en-GB" dirty="0" smtClean="0"/>
              <a:t>Also called the ‘Golden Section’ or the ‘Golden Proportion’, the Golden Ratio is approximately equivalent to </a:t>
            </a:r>
            <a:r>
              <a:rPr lang="en-IN" dirty="0" smtClean="0"/>
              <a:t>1.618033988749895. This is represented by the Greek letter </a:t>
            </a:r>
            <a:r>
              <a:rPr lang="el-GR" dirty="0" smtClean="0"/>
              <a:t>φ</a:t>
            </a:r>
            <a:r>
              <a:rPr lang="en-US" dirty="0" smtClean="0"/>
              <a:t> (phi), like how 3.14… is represented by </a:t>
            </a:r>
            <a:r>
              <a:rPr lang="el-GR" dirty="0" smtClean="0"/>
              <a:t>π</a:t>
            </a:r>
            <a:r>
              <a:rPr lang="en-US" dirty="0" smtClean="0"/>
              <a:t> (pi). The Golden Ratio is irrational, meaning it goes on forever. Even before the Renaissance, architects and artists have scaled their designs using the Golden Ratio. They used the Golden Rectangle the most often, which they felt looked pleasing to the eye. The way to calculate the Golden Ratio is 1+       , which is half of 3.23606797749979. That is how the Golden Ratio is calculated to be </a:t>
            </a:r>
            <a:r>
              <a:rPr lang="en-IN" dirty="0" smtClean="0"/>
              <a:t>1.618033988749895. </a:t>
            </a:r>
            <a:endParaRPr lang="en-GB" dirty="0" smtClean="0"/>
          </a:p>
        </p:txBody>
      </p:sp>
      <p:grpSp>
        <p:nvGrpSpPr>
          <p:cNvPr id="13" name="Group 12"/>
          <p:cNvGrpSpPr/>
          <p:nvPr/>
        </p:nvGrpSpPr>
        <p:grpSpPr>
          <a:xfrm>
            <a:off x="5943600" y="4876800"/>
            <a:ext cx="1295400" cy="540000"/>
            <a:chOff x="5867400" y="4870200"/>
            <a:chExt cx="1295400" cy="540000"/>
          </a:xfrm>
        </p:grpSpPr>
        <p:grpSp>
          <p:nvGrpSpPr>
            <p:cNvPr id="11" name="Group 10"/>
            <p:cNvGrpSpPr/>
            <p:nvPr/>
          </p:nvGrpSpPr>
          <p:grpSpPr>
            <a:xfrm>
              <a:off x="5867400" y="4870200"/>
              <a:ext cx="1295400" cy="540000"/>
              <a:chOff x="1752600" y="5676600"/>
              <a:chExt cx="1295400" cy="540000"/>
            </a:xfrm>
          </p:grpSpPr>
          <p:sp>
            <p:nvSpPr>
              <p:cNvPr id="5" name="TextBox 4"/>
              <p:cNvSpPr txBox="1"/>
              <p:nvPr/>
            </p:nvSpPr>
            <p:spPr>
              <a:xfrm>
                <a:off x="1752600" y="5676600"/>
                <a:ext cx="1295400" cy="283543"/>
              </a:xfrm>
              <a:prstGeom prst="rect">
                <a:avLst/>
              </a:prstGeom>
              <a:noFill/>
            </p:spPr>
            <p:txBody>
              <a:bodyPr wrap="square" rtlCol="0">
                <a:normAutofit fontScale="70000" lnSpcReduction="20000"/>
              </a:bodyPr>
              <a:lstStyle/>
              <a:p>
                <a:pPr algn="ctr"/>
                <a:r>
                  <a:rPr lang="en-GB" sz="2000" dirty="0" smtClean="0"/>
                  <a:t>1+√5</a:t>
                </a:r>
                <a:endParaRPr lang="en-GB" sz="2000" dirty="0"/>
              </a:p>
            </p:txBody>
          </p:sp>
          <p:sp>
            <p:nvSpPr>
              <p:cNvPr id="8" name="TextBox 7"/>
              <p:cNvSpPr txBox="1"/>
              <p:nvPr/>
            </p:nvSpPr>
            <p:spPr>
              <a:xfrm>
                <a:off x="2224088" y="5933057"/>
                <a:ext cx="323850" cy="283543"/>
              </a:xfrm>
              <a:prstGeom prst="rect">
                <a:avLst/>
              </a:prstGeom>
              <a:noFill/>
            </p:spPr>
            <p:txBody>
              <a:bodyPr wrap="square" rtlCol="0">
                <a:normAutofit fontScale="70000" lnSpcReduction="20000"/>
              </a:bodyPr>
              <a:lstStyle/>
              <a:p>
                <a:pPr algn="ctr"/>
                <a:r>
                  <a:rPr lang="en-GB" sz="2000" dirty="0" smtClean="0"/>
                  <a:t>2</a:t>
                </a:r>
                <a:endParaRPr lang="en-GB" sz="2000" dirty="0"/>
              </a:p>
            </p:txBody>
          </p:sp>
        </p:grpSp>
        <p:cxnSp>
          <p:nvCxnSpPr>
            <p:cNvPr id="7" name="Straight Connector 6"/>
            <p:cNvCxnSpPr/>
            <p:nvPr/>
          </p:nvCxnSpPr>
          <p:spPr>
            <a:xfrm>
              <a:off x="6318000" y="5105400"/>
              <a:ext cx="54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GB" dirty="0" smtClean="0"/>
              <a:t>The Golden Ratio</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φ</a:t>
            </a:r>
            <a:r>
              <a:rPr lang="en-US" dirty="0" smtClean="0"/>
              <a:t> (</a:t>
            </a:r>
            <a:r>
              <a:rPr lang="en-GB" dirty="0" smtClean="0"/>
              <a:t>Phi)</a:t>
            </a:r>
            <a:endParaRPr lang="en-GB" dirty="0"/>
          </a:p>
        </p:txBody>
      </p:sp>
      <p:sp>
        <p:nvSpPr>
          <p:cNvPr id="3" name="Content Placeholder 2"/>
          <p:cNvSpPr>
            <a:spLocks noGrp="1"/>
          </p:cNvSpPr>
          <p:nvPr>
            <p:ph idx="1"/>
          </p:nvPr>
        </p:nvSpPr>
        <p:spPr/>
        <p:txBody>
          <a:bodyPr>
            <a:normAutofit lnSpcReduction="10000"/>
          </a:bodyPr>
          <a:lstStyle/>
          <a:p>
            <a:pPr>
              <a:buNone/>
            </a:pPr>
            <a:r>
              <a:rPr lang="en-GB" dirty="0" smtClean="0"/>
              <a:t>Phi is the 21</a:t>
            </a:r>
            <a:r>
              <a:rPr lang="en-GB" baseline="30000" dirty="0" smtClean="0"/>
              <a:t>st</a:t>
            </a:r>
            <a:r>
              <a:rPr lang="en-GB" dirty="0" smtClean="0"/>
              <a:t> letter of the Greek alphabet. The uppercase version of Phi is </a:t>
            </a:r>
            <a:r>
              <a:rPr lang="el-GR" dirty="0" smtClean="0"/>
              <a:t>Φ</a:t>
            </a:r>
            <a:r>
              <a:rPr lang="en-US" dirty="0" smtClean="0"/>
              <a:t>, while the more commonly used one is the lowercase, which is </a:t>
            </a:r>
            <a:r>
              <a:rPr lang="el-GR" dirty="0" smtClean="0"/>
              <a:t>φ</a:t>
            </a:r>
            <a:r>
              <a:rPr lang="en-US" dirty="0" smtClean="0"/>
              <a:t>. There are many mathematical uses for this alphabet. A few of the things it represents are: </a:t>
            </a:r>
          </a:p>
          <a:p>
            <a:r>
              <a:rPr lang="en-US" dirty="0" smtClean="0"/>
              <a:t>The Golden Ratio (1.618) </a:t>
            </a:r>
          </a:p>
          <a:p>
            <a:r>
              <a:rPr lang="en-US" dirty="0" smtClean="0"/>
              <a:t>A ring or group homomorphism </a:t>
            </a:r>
          </a:p>
          <a:p>
            <a:r>
              <a:rPr lang="en-US" dirty="0" smtClean="0"/>
              <a:t>The second angle after </a:t>
            </a:r>
            <a:r>
              <a:rPr lang="el-GR" dirty="0" smtClean="0"/>
              <a:t>θ</a:t>
            </a:r>
            <a:r>
              <a:rPr lang="en-US" dirty="0" smtClean="0"/>
              <a:t> (Theta) </a:t>
            </a:r>
          </a:p>
          <a:p>
            <a:r>
              <a:rPr lang="en-US" dirty="0" smtClean="0"/>
              <a:t>The polar angle from the z-axis</a:t>
            </a:r>
          </a:p>
          <a:p>
            <a:r>
              <a:rPr lang="en-US" dirty="0" smtClean="0"/>
              <a:t>The Azimuthal angle from the x-axis </a:t>
            </a:r>
          </a:p>
          <a:p>
            <a:pPr>
              <a:buNone/>
            </a:pPr>
            <a:r>
              <a:rPr lang="en-US" dirty="0" smtClean="0"/>
              <a:t>It was the idea of Mark Barr, to use the letter </a:t>
            </a:r>
            <a:r>
              <a:rPr lang="el-GR" dirty="0" smtClean="0"/>
              <a:t>φ</a:t>
            </a:r>
            <a:r>
              <a:rPr lang="en-US" dirty="0" smtClean="0"/>
              <a:t> for representing the golden ratio.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924800" cy="685800"/>
          </a:xfrm>
        </p:spPr>
        <p:txBody>
          <a:bodyPr>
            <a:normAutofit fontScale="90000"/>
          </a:bodyPr>
          <a:lstStyle/>
          <a:p>
            <a:r>
              <a:rPr lang="en-GB" dirty="0" smtClean="0"/>
              <a:t>The Golden Rectangle and Triangle  </a:t>
            </a:r>
            <a:endParaRPr lang="en-GB" dirty="0"/>
          </a:p>
        </p:txBody>
      </p:sp>
      <p:sp>
        <p:nvSpPr>
          <p:cNvPr id="3" name="Content Placeholder 2"/>
          <p:cNvSpPr>
            <a:spLocks noGrp="1"/>
          </p:cNvSpPr>
          <p:nvPr>
            <p:ph idx="1"/>
          </p:nvPr>
        </p:nvSpPr>
        <p:spPr>
          <a:xfrm>
            <a:off x="228600" y="1066800"/>
            <a:ext cx="7620000" cy="3124200"/>
          </a:xfrm>
        </p:spPr>
        <p:txBody>
          <a:bodyPr>
            <a:normAutofit fontScale="62500" lnSpcReduction="20000"/>
          </a:bodyPr>
          <a:lstStyle/>
          <a:p>
            <a:pPr>
              <a:buNone/>
            </a:pPr>
            <a:r>
              <a:rPr lang="en-GB" dirty="0" smtClean="0"/>
              <a:t>The Golden Rectangle is a rectangle in which the ratio of the longer side to the shorter side is 1.6:1, which is the Golden Ratio. It can be created on the computer very easily:</a:t>
            </a:r>
          </a:p>
          <a:p>
            <a:pPr marL="514350" indent="-514350">
              <a:buFont typeface="+mj-lt"/>
              <a:buAutoNum type="arabicPeriod"/>
            </a:pPr>
            <a:r>
              <a:rPr lang="en-GB" dirty="0" smtClean="0"/>
              <a:t>Draw a rectangle</a:t>
            </a:r>
          </a:p>
          <a:p>
            <a:pPr marL="514350" indent="-514350">
              <a:buFont typeface="+mj-lt"/>
              <a:buAutoNum type="arabicPeriod"/>
            </a:pPr>
            <a:r>
              <a:rPr lang="en-GB" dirty="0" smtClean="0"/>
              <a:t>Change the size to 1.6cm and 1 cm using the size options</a:t>
            </a:r>
          </a:p>
          <a:p>
            <a:pPr marL="514350" indent="-514350">
              <a:buFont typeface="+mj-lt"/>
              <a:buAutoNum type="arabicPeriod"/>
            </a:pPr>
            <a:r>
              <a:rPr lang="en-GB" dirty="0" smtClean="0"/>
              <a:t>Click on the ‘Size and Position’ arrow</a:t>
            </a:r>
          </a:p>
          <a:p>
            <a:pPr marL="514350" indent="-514350">
              <a:buFont typeface="+mj-lt"/>
              <a:buAutoNum type="arabicPeriod"/>
            </a:pPr>
            <a:r>
              <a:rPr lang="en-GB" dirty="0" smtClean="0"/>
              <a:t>Tick ‘Lock Aspect Ratio’</a:t>
            </a:r>
          </a:p>
          <a:p>
            <a:pPr marL="514350" indent="-514350">
              <a:buFont typeface="+mj-lt"/>
              <a:buAutoNum type="arabicPeriod"/>
            </a:pPr>
            <a:r>
              <a:rPr lang="en-GB" dirty="0" smtClean="0"/>
              <a:t>To change the size, drag the rectangle by the four dots on the corners. </a:t>
            </a:r>
            <a:endParaRPr lang="en-GB" dirty="0"/>
          </a:p>
          <a:p>
            <a:pPr marL="514350" indent="-514350">
              <a:buNone/>
            </a:pPr>
            <a:r>
              <a:rPr lang="en-GB" dirty="0" smtClean="0"/>
              <a:t>(Pictures on the next page)</a:t>
            </a:r>
          </a:p>
          <a:p>
            <a:pPr marL="514350" indent="-514350">
              <a:buNone/>
            </a:pPr>
            <a:r>
              <a:rPr lang="en-GB" dirty="0" smtClean="0"/>
              <a:t>The Golden Triangle is an isosceles triangle in which one of the two equal sides (a) and the base (b) form the Golden Ratio when put in the ratio of a:b.</a:t>
            </a:r>
          </a:p>
          <a:p>
            <a:pPr marL="514350" indent="-514350">
              <a:buNone/>
            </a:pPr>
            <a:r>
              <a:rPr lang="en-GB" dirty="0" smtClean="0"/>
              <a:t>Below  are pictures of a Golden Rectangle and a Golden Triangle </a:t>
            </a:r>
          </a:p>
        </p:txBody>
      </p:sp>
      <p:sp>
        <p:nvSpPr>
          <p:cNvPr id="13" name="Rectangle 12"/>
          <p:cNvSpPr>
            <a:spLocks noChangeAspect="1"/>
          </p:cNvSpPr>
          <p:nvPr/>
        </p:nvSpPr>
        <p:spPr>
          <a:xfrm>
            <a:off x="1447800" y="4114800"/>
            <a:ext cx="1642500" cy="2628000"/>
          </a:xfrm>
          <a:prstGeom prst="rect">
            <a:avLst/>
          </a:prstGeom>
          <a:solidFill>
            <a:srgbClr val="FFFF00"/>
          </a:solidFill>
          <a:ln w="762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GB" sz="2400" dirty="0" smtClean="0">
                <a:solidFill>
                  <a:srgbClr val="000000"/>
                </a:solidFill>
              </a:rPr>
              <a:t>Golden Rectangle</a:t>
            </a:r>
          </a:p>
          <a:p>
            <a:pPr algn="ctr"/>
            <a:endParaRPr lang="en-GB" sz="2000" dirty="0" smtClean="0">
              <a:solidFill>
                <a:srgbClr val="000000"/>
              </a:solidFill>
            </a:endParaRPr>
          </a:p>
        </p:txBody>
      </p:sp>
      <p:sp>
        <p:nvSpPr>
          <p:cNvPr id="21" name="Isosceles Triangle 20"/>
          <p:cNvSpPr>
            <a:spLocks noChangeAspect="1"/>
          </p:cNvSpPr>
          <p:nvPr/>
        </p:nvSpPr>
        <p:spPr>
          <a:xfrm>
            <a:off x="4648200" y="4153800"/>
            <a:ext cx="1576800" cy="2628000"/>
          </a:xfrm>
          <a:prstGeom prst="triangle">
            <a:avLst/>
          </a:prstGeom>
          <a:solidFill>
            <a:srgbClr val="FFFF00"/>
          </a:solidFill>
          <a:ln w="762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dirty="0">
              <a:solidFill>
                <a:srgbClr val="000000"/>
              </a:solidFill>
            </a:endParaRPr>
          </a:p>
        </p:txBody>
      </p:sp>
      <p:sp>
        <p:nvSpPr>
          <p:cNvPr id="22" name="TextBox 21"/>
          <p:cNvSpPr txBox="1"/>
          <p:nvPr/>
        </p:nvSpPr>
        <p:spPr>
          <a:xfrm>
            <a:off x="8153400" y="0"/>
            <a:ext cx="967264" cy="6858000"/>
          </a:xfrm>
          <a:prstGeom prst="rect">
            <a:avLst/>
          </a:prstGeom>
          <a:noFill/>
        </p:spPr>
        <p:txBody>
          <a:bodyPr vert="vert" wrap="square" rtlCol="0">
            <a:normAutofit fontScale="92500"/>
          </a:bodyPr>
          <a:lstStyle/>
          <a:p>
            <a:r>
              <a:rPr lang="en-GB" sz="2000" dirty="0" smtClean="0">
                <a:solidFill>
                  <a:srgbClr val="FFFF00"/>
                </a:solidFill>
              </a:rPr>
              <a:t>Note: The Golden Rectangle and the Golden Triangle diagrams have been generated by me using only auto shapes.  </a:t>
            </a:r>
            <a:endParaRPr lang="en-GB" sz="2000" dirty="0">
              <a:solidFill>
                <a:srgbClr val="FFFF00"/>
              </a:solidFill>
            </a:endParaRPr>
          </a:p>
        </p:txBody>
      </p:sp>
      <p:sp>
        <p:nvSpPr>
          <p:cNvPr id="28" name="TextBox 27"/>
          <p:cNvSpPr txBox="1"/>
          <p:nvPr/>
        </p:nvSpPr>
        <p:spPr>
          <a:xfrm>
            <a:off x="4648200" y="5943600"/>
            <a:ext cx="1524000" cy="892552"/>
          </a:xfrm>
          <a:prstGeom prst="rect">
            <a:avLst/>
          </a:prstGeom>
          <a:noFill/>
        </p:spPr>
        <p:txBody>
          <a:bodyPr wrap="square" rtlCol="0">
            <a:spAutoFit/>
          </a:bodyPr>
          <a:lstStyle/>
          <a:p>
            <a:pPr algn="ctr"/>
            <a:r>
              <a:rPr lang="en-GB" sz="2600" dirty="0" smtClean="0">
                <a:solidFill>
                  <a:srgbClr val="000000"/>
                </a:solidFill>
              </a:rPr>
              <a:t>Golden Triangle </a:t>
            </a:r>
            <a:endParaRPr lang="en-GB" sz="2600" dirty="0">
              <a:solidFill>
                <a:srgbClr val="0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609600" y="76200"/>
            <a:ext cx="6705599" cy="3505200"/>
            <a:chOff x="1828801" y="0"/>
            <a:chExt cx="6705599" cy="3505200"/>
          </a:xfrm>
        </p:grpSpPr>
        <p:pic>
          <p:nvPicPr>
            <p:cNvPr id="4" name="Picture 2"/>
            <p:cNvPicPr>
              <a:picLocks noChangeAspect="1" noChangeArrowheads="1"/>
            </p:cNvPicPr>
            <p:nvPr/>
          </p:nvPicPr>
          <p:blipFill>
            <a:blip r:embed="rId3" cstate="print"/>
            <a:srcRect l="26760" t="-939" r="3001" b="31455"/>
            <a:stretch>
              <a:fillRect/>
            </a:stretch>
          </p:blipFill>
          <p:spPr bwMode="auto">
            <a:xfrm>
              <a:off x="1828801" y="0"/>
              <a:ext cx="4724399" cy="3505200"/>
            </a:xfrm>
            <a:prstGeom prst="rect">
              <a:avLst/>
            </a:prstGeom>
            <a:noFill/>
            <a:ln w="9525">
              <a:noFill/>
              <a:miter lim="800000"/>
              <a:headEnd/>
              <a:tailEnd/>
            </a:ln>
          </p:spPr>
        </p:pic>
        <p:sp>
          <p:nvSpPr>
            <p:cNvPr id="5" name="Oval 4"/>
            <p:cNvSpPr>
              <a:spLocks noChangeAspect="1"/>
            </p:cNvSpPr>
            <p:nvPr/>
          </p:nvSpPr>
          <p:spPr>
            <a:xfrm>
              <a:off x="5867400" y="370200"/>
              <a:ext cx="468000" cy="468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endParaRPr lang="en-GB" dirty="0"/>
            </a:p>
          </p:txBody>
        </p:sp>
        <p:cxnSp>
          <p:nvCxnSpPr>
            <p:cNvPr id="7" name="Straight Connector 6"/>
            <p:cNvCxnSpPr>
              <a:stCxn id="5" idx="6"/>
              <a:endCxn id="8" idx="1"/>
            </p:cNvCxnSpPr>
            <p:nvPr/>
          </p:nvCxnSpPr>
          <p:spPr>
            <a:xfrm flipV="1">
              <a:off x="6335400" y="565666"/>
              <a:ext cx="522599" cy="38534"/>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857999" y="381000"/>
              <a:ext cx="1447801" cy="369332"/>
            </a:xfrm>
            <a:prstGeom prst="rect">
              <a:avLst/>
            </a:prstGeom>
            <a:noFill/>
          </p:spPr>
          <p:txBody>
            <a:bodyPr wrap="square" rtlCol="0">
              <a:spAutoFit/>
            </a:bodyPr>
            <a:lstStyle/>
            <a:p>
              <a:r>
                <a:rPr lang="en-GB" dirty="0" smtClean="0"/>
                <a:t>Size options</a:t>
              </a:r>
              <a:endParaRPr lang="en-GB" dirty="0"/>
            </a:p>
          </p:txBody>
        </p:sp>
        <p:sp>
          <p:nvSpPr>
            <p:cNvPr id="13" name="Oval 12"/>
            <p:cNvSpPr>
              <a:spLocks noChangeAspect="1"/>
            </p:cNvSpPr>
            <p:nvPr/>
          </p:nvSpPr>
          <p:spPr>
            <a:xfrm>
              <a:off x="6324600" y="810600"/>
              <a:ext cx="180000" cy="180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p>
            <a:p>
              <a:pPr algn="ctr"/>
              <a:endParaRPr lang="en-GB" dirty="0"/>
            </a:p>
          </p:txBody>
        </p:sp>
        <p:sp>
          <p:nvSpPr>
            <p:cNvPr id="14" name="TextBox 13"/>
            <p:cNvSpPr txBox="1"/>
            <p:nvPr/>
          </p:nvSpPr>
          <p:spPr>
            <a:xfrm>
              <a:off x="6781800" y="838200"/>
              <a:ext cx="1752600" cy="646331"/>
            </a:xfrm>
            <a:prstGeom prst="rect">
              <a:avLst/>
            </a:prstGeom>
            <a:noFill/>
          </p:spPr>
          <p:txBody>
            <a:bodyPr wrap="square" rtlCol="0">
              <a:spAutoFit/>
            </a:bodyPr>
            <a:lstStyle/>
            <a:p>
              <a:pPr algn="ctr"/>
              <a:r>
                <a:rPr lang="en-GB" dirty="0" smtClean="0"/>
                <a:t>Size and Position arrow </a:t>
              </a:r>
              <a:endParaRPr lang="en-GB" dirty="0"/>
            </a:p>
          </p:txBody>
        </p:sp>
        <p:cxnSp>
          <p:nvCxnSpPr>
            <p:cNvPr id="16" name="Straight Connector 15"/>
            <p:cNvCxnSpPr>
              <a:stCxn id="14" idx="1"/>
              <a:endCxn id="13" idx="6"/>
            </p:cNvCxnSpPr>
            <p:nvPr/>
          </p:nvCxnSpPr>
          <p:spPr>
            <a:xfrm rot="10800000">
              <a:off x="6504600" y="900600"/>
              <a:ext cx="277200" cy="26076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2819400" y="3962400"/>
            <a:ext cx="4419600" cy="2667000"/>
            <a:chOff x="2895600" y="2362200"/>
            <a:chExt cx="6248400" cy="3733800"/>
          </a:xfrm>
        </p:grpSpPr>
        <p:grpSp>
          <p:nvGrpSpPr>
            <p:cNvPr id="22" name="Group 21"/>
            <p:cNvGrpSpPr/>
            <p:nvPr/>
          </p:nvGrpSpPr>
          <p:grpSpPr>
            <a:xfrm>
              <a:off x="6019800" y="2362200"/>
              <a:ext cx="3124200" cy="3733800"/>
              <a:chOff x="3048000" y="1295400"/>
              <a:chExt cx="3581400" cy="4419600"/>
            </a:xfrm>
          </p:grpSpPr>
          <p:pic>
            <p:nvPicPr>
              <p:cNvPr id="67587" name="Picture 3"/>
              <p:cNvPicPr>
                <a:picLocks noChangeAspect="1" noChangeArrowheads="1"/>
              </p:cNvPicPr>
              <p:nvPr/>
            </p:nvPicPr>
            <p:blipFill>
              <a:blip r:embed="rId4" cstate="print"/>
              <a:srcRect l="31250" t="17708" r="32031" b="21875"/>
              <a:stretch>
                <a:fillRect/>
              </a:stretch>
            </p:blipFill>
            <p:spPr bwMode="auto">
              <a:xfrm>
                <a:off x="3048000" y="1295400"/>
                <a:ext cx="3581400" cy="4419600"/>
              </a:xfrm>
              <a:prstGeom prst="rect">
                <a:avLst/>
              </a:prstGeom>
              <a:noFill/>
              <a:ln w="9525">
                <a:noFill/>
                <a:miter lim="800000"/>
                <a:headEnd/>
                <a:tailEnd/>
              </a:ln>
            </p:spPr>
          </p:pic>
          <p:pic>
            <p:nvPicPr>
              <p:cNvPr id="67589" name="Picture 5" descr="http://store.artlebedev.com/_i/catalog/cuum45u3.jpg"/>
              <p:cNvPicPr>
                <a:picLocks noChangeAspect="1" noChangeArrowheads="1"/>
              </p:cNvPicPr>
              <p:nvPr/>
            </p:nvPicPr>
            <p:blipFill>
              <a:blip r:embed="rId5" cstate="print"/>
              <a:srcRect l="15309" t="10388" r="16543" b="7227"/>
              <a:stretch>
                <a:fillRect/>
              </a:stretch>
            </p:blipFill>
            <p:spPr bwMode="auto">
              <a:xfrm>
                <a:off x="3581400" y="3200400"/>
                <a:ext cx="76200" cy="125896"/>
              </a:xfrm>
              <a:prstGeom prst="rect">
                <a:avLst/>
              </a:prstGeom>
              <a:noFill/>
            </p:spPr>
          </p:pic>
        </p:grpSp>
        <p:sp>
          <p:nvSpPr>
            <p:cNvPr id="24" name="Oval 23"/>
            <p:cNvSpPr>
              <a:spLocks noChangeAspect="1"/>
            </p:cNvSpPr>
            <p:nvPr/>
          </p:nvSpPr>
          <p:spPr>
            <a:xfrm>
              <a:off x="6172200" y="3657600"/>
              <a:ext cx="468000" cy="468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2895600" y="4267200"/>
              <a:ext cx="2057400" cy="369332"/>
            </a:xfrm>
            <a:prstGeom prst="rect">
              <a:avLst/>
            </a:prstGeom>
            <a:noFill/>
          </p:spPr>
          <p:txBody>
            <a:bodyPr wrap="square" rtlCol="0">
              <a:spAutoFit/>
            </a:bodyPr>
            <a:lstStyle/>
            <a:p>
              <a:r>
                <a:rPr lang="en-GB" dirty="0" smtClean="0"/>
                <a:t>Lock Aspect Ratio</a:t>
              </a:r>
              <a:endParaRPr lang="en-GB" dirty="0"/>
            </a:p>
          </p:txBody>
        </p:sp>
        <p:cxnSp>
          <p:nvCxnSpPr>
            <p:cNvPr id="27" name="Straight Connector 26"/>
            <p:cNvCxnSpPr>
              <a:stCxn id="25" idx="3"/>
              <a:endCxn id="24" idx="2"/>
            </p:cNvCxnSpPr>
            <p:nvPr/>
          </p:nvCxnSpPr>
          <p:spPr>
            <a:xfrm flipV="1">
              <a:off x="4953000" y="3891600"/>
              <a:ext cx="1219200" cy="560266"/>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30" name="Straight Arrow Connector 29"/>
          <p:cNvCxnSpPr>
            <a:stCxn id="14" idx="2"/>
            <a:endCxn id="67587" idx="0"/>
          </p:cNvCxnSpPr>
          <p:nvPr/>
        </p:nvCxnSpPr>
        <p:spPr>
          <a:xfrm rot="5400000">
            <a:off x="5085666" y="2609166"/>
            <a:ext cx="2401669" cy="3047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67590" name="Picture 6"/>
          <p:cNvPicPr>
            <a:picLocks noChangeAspect="1" noChangeArrowheads="1"/>
          </p:cNvPicPr>
          <p:nvPr/>
        </p:nvPicPr>
        <p:blipFill>
          <a:blip r:embed="rId6" cstate="print"/>
          <a:srcRect l="50781" t="57291" r="39844" b="21875"/>
          <a:stretch>
            <a:fillRect/>
          </a:stretch>
        </p:blipFill>
        <p:spPr bwMode="auto">
          <a:xfrm>
            <a:off x="609600" y="3733800"/>
            <a:ext cx="914400" cy="1524000"/>
          </a:xfrm>
          <a:prstGeom prst="rect">
            <a:avLst/>
          </a:prstGeom>
          <a:noFill/>
          <a:ln w="9525">
            <a:noFill/>
            <a:miter lim="800000"/>
            <a:headEnd/>
            <a:tailEnd/>
          </a:ln>
        </p:spPr>
      </p:pic>
      <p:sp>
        <p:nvSpPr>
          <p:cNvPr id="33" name="Oval 32"/>
          <p:cNvSpPr>
            <a:spLocks noChangeAspect="1"/>
          </p:cNvSpPr>
          <p:nvPr/>
        </p:nvSpPr>
        <p:spPr>
          <a:xfrm>
            <a:off x="1219200" y="3979200"/>
            <a:ext cx="216000" cy="216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a:spLocks noChangeAspect="1"/>
          </p:cNvSpPr>
          <p:nvPr/>
        </p:nvSpPr>
        <p:spPr>
          <a:xfrm>
            <a:off x="1219200" y="5029200"/>
            <a:ext cx="216000" cy="216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a:spLocks noChangeAspect="1"/>
          </p:cNvSpPr>
          <p:nvPr/>
        </p:nvSpPr>
        <p:spPr>
          <a:xfrm>
            <a:off x="609600" y="3962400"/>
            <a:ext cx="216000" cy="216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a:spLocks noChangeAspect="1"/>
          </p:cNvSpPr>
          <p:nvPr/>
        </p:nvSpPr>
        <p:spPr>
          <a:xfrm>
            <a:off x="609600" y="5029200"/>
            <a:ext cx="216000" cy="216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762000" y="5791200"/>
            <a:ext cx="1752600" cy="923330"/>
          </a:xfrm>
          <a:prstGeom prst="rect">
            <a:avLst/>
          </a:prstGeom>
          <a:noFill/>
        </p:spPr>
        <p:txBody>
          <a:bodyPr wrap="square" rtlCol="0">
            <a:spAutoFit/>
          </a:bodyPr>
          <a:lstStyle/>
          <a:p>
            <a:r>
              <a:rPr lang="en-GB" dirty="0" smtClean="0"/>
              <a:t>Dots to drag and resize to scale</a:t>
            </a:r>
            <a:endParaRPr lang="en-GB" dirty="0"/>
          </a:p>
        </p:txBody>
      </p:sp>
      <p:cxnSp>
        <p:nvCxnSpPr>
          <p:cNvPr id="39" name="Straight Connector 38"/>
          <p:cNvCxnSpPr>
            <a:stCxn id="37" idx="0"/>
            <a:endCxn id="34" idx="6"/>
          </p:cNvCxnSpPr>
          <p:nvPr/>
        </p:nvCxnSpPr>
        <p:spPr>
          <a:xfrm rot="16200000" flipV="1">
            <a:off x="1209750" y="5362650"/>
            <a:ext cx="654000" cy="203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7" idx="0"/>
            <a:endCxn id="36" idx="4"/>
          </p:cNvCxnSpPr>
          <p:nvPr/>
        </p:nvCxnSpPr>
        <p:spPr>
          <a:xfrm rot="16200000" flipV="1">
            <a:off x="904950" y="5057850"/>
            <a:ext cx="546000" cy="920700"/>
          </a:xfrm>
          <a:prstGeom prst="line">
            <a:avLst/>
          </a:prstGeom>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8153400" y="0"/>
            <a:ext cx="967264" cy="6858000"/>
          </a:xfrm>
          <a:prstGeom prst="rect">
            <a:avLst/>
          </a:prstGeom>
          <a:noFill/>
        </p:spPr>
        <p:txBody>
          <a:bodyPr vert="vert" wrap="square" rtlCol="0">
            <a:normAutofit fontScale="92500" lnSpcReduction="10000"/>
          </a:bodyPr>
          <a:lstStyle/>
          <a:p>
            <a:r>
              <a:rPr lang="en-GB" sz="2000" dirty="0" smtClean="0">
                <a:solidFill>
                  <a:srgbClr val="FFFF00"/>
                </a:solidFill>
              </a:rPr>
              <a:t>Note: All these diagrams have been generated by me using only ‘Print Screen’, text boxes, circles and lines. All items that have been ‘Print Screened’ have been created by me. </a:t>
            </a:r>
            <a:endParaRPr lang="en-GB" sz="2000" dirty="0">
              <a:solidFill>
                <a:srgbClr val="FFFF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Fibonacci Numbers </a:t>
            </a:r>
            <a:endParaRPr lang="en-GB" dirty="0"/>
          </a:p>
        </p:txBody>
      </p:sp>
      <p:sp>
        <p:nvSpPr>
          <p:cNvPr id="3" name="Content Placeholder 2"/>
          <p:cNvSpPr>
            <a:spLocks noGrp="1"/>
          </p:cNvSpPr>
          <p:nvPr>
            <p:ph idx="1"/>
          </p:nvPr>
        </p:nvSpPr>
        <p:spPr>
          <a:xfrm>
            <a:off x="381000" y="1295400"/>
            <a:ext cx="7315200" cy="1981200"/>
          </a:xfrm>
        </p:spPr>
        <p:txBody>
          <a:bodyPr>
            <a:noAutofit/>
          </a:bodyPr>
          <a:lstStyle/>
          <a:p>
            <a:pPr>
              <a:buNone/>
            </a:pPr>
            <a:r>
              <a:rPr lang="en-GB" sz="1600" dirty="0" smtClean="0"/>
              <a:t>Fibonacci numbers are a sequence in which a number is equal to the sum of the previous two numbers of the sequence. The first few Fibonacci numbers are 1, 1, 2, 3, 5, 8,13, 21, 34, 55, 89...  </a:t>
            </a:r>
          </a:p>
          <a:p>
            <a:pPr>
              <a:buNone/>
            </a:pPr>
            <a:r>
              <a:rPr lang="en-GB" sz="1600" dirty="0" smtClean="0"/>
              <a:t>Fibonacci numbers are directly related to the Golden Ratio and </a:t>
            </a:r>
            <a:r>
              <a:rPr lang="el-GR" sz="1600" dirty="0" smtClean="0"/>
              <a:t>φ</a:t>
            </a:r>
            <a:r>
              <a:rPr lang="en-US" sz="1600" dirty="0" smtClean="0"/>
              <a:t> (</a:t>
            </a:r>
            <a:r>
              <a:rPr lang="en-GB" sz="1600" dirty="0" smtClean="0"/>
              <a:t>Phi). When a Fibonacci number is in a ratio with the Fibonacci number before it, and that ratio is simplified, you will end up with a number extremely close to the Golden Ratio. For example, </a:t>
            </a:r>
          </a:p>
        </p:txBody>
      </p:sp>
      <p:pic>
        <p:nvPicPr>
          <p:cNvPr id="1026" name="Picture 2"/>
          <p:cNvPicPr>
            <a:picLocks noChangeAspect="1" noChangeArrowheads="1"/>
          </p:cNvPicPr>
          <p:nvPr/>
        </p:nvPicPr>
        <p:blipFill>
          <a:blip r:embed="rId3" cstate="print"/>
          <a:srcRect l="34456" t="43412" r="14936" b="14705"/>
          <a:stretch>
            <a:fillRect/>
          </a:stretch>
        </p:blipFill>
        <p:spPr bwMode="auto">
          <a:xfrm>
            <a:off x="4419600" y="2971800"/>
            <a:ext cx="2590800" cy="1608082"/>
          </a:xfrm>
          <a:prstGeom prst="rect">
            <a:avLst/>
          </a:prstGeom>
          <a:noFill/>
          <a:ln w="9525">
            <a:noFill/>
            <a:miter lim="800000"/>
            <a:headEnd/>
            <a:tailEnd/>
          </a:ln>
        </p:spPr>
      </p:pic>
      <p:sp>
        <p:nvSpPr>
          <p:cNvPr id="7" name="TextBox 6"/>
          <p:cNvSpPr txBox="1"/>
          <p:nvPr/>
        </p:nvSpPr>
        <p:spPr>
          <a:xfrm>
            <a:off x="304800" y="4648200"/>
            <a:ext cx="7467600" cy="2308324"/>
          </a:xfrm>
          <a:prstGeom prst="rect">
            <a:avLst/>
          </a:prstGeom>
          <a:noFill/>
        </p:spPr>
        <p:txBody>
          <a:bodyPr wrap="square" rtlCol="0">
            <a:spAutoFit/>
          </a:bodyPr>
          <a:lstStyle/>
          <a:p>
            <a:pPr>
              <a:buNone/>
            </a:pPr>
            <a:r>
              <a:rPr lang="en-GB" sz="1600" dirty="0" smtClean="0"/>
              <a:t>But the Fibonacci number ratio closest to the Golden Ratio (Approximately 1.618) is:               </a:t>
            </a:r>
            <a:r>
              <a:rPr lang="en-GB" sz="1600" baseline="-30000" dirty="0" smtClean="0"/>
              <a:t>                                                </a:t>
            </a:r>
            <a:r>
              <a:rPr lang="en-GB" sz="1600" dirty="0" smtClean="0"/>
              <a:t>  </a:t>
            </a:r>
            <a:r>
              <a:rPr lang="en-GB" sz="1600" baseline="-30000" dirty="0" smtClean="0"/>
              <a:t>  ___</a:t>
            </a:r>
          </a:p>
          <a:p>
            <a:pPr algn="ctr"/>
            <a:r>
              <a:rPr lang="en-GB" sz="1600" dirty="0" smtClean="0"/>
              <a:t>89:55 :: 1.618:1</a:t>
            </a:r>
          </a:p>
          <a:p>
            <a:pPr>
              <a:buNone/>
            </a:pPr>
            <a:r>
              <a:rPr lang="en-GB" sz="1600" dirty="0" smtClean="0"/>
              <a:t>Fibonacci numbers are found in everyday life. Your body has one nose, two eyes, three parts in the leg and five fingers on each hand. A pine cone has five spirals facing one way and eight spirals facing the other way. A pineapple has eight spirals going one way and thirteen facing the other way. These are everyday examples of the Golden Ratio being present in nature. </a:t>
            </a:r>
          </a:p>
          <a:p>
            <a:endParaRPr lang="en-GB" sz="1600" dirty="0"/>
          </a:p>
        </p:txBody>
      </p:sp>
      <p:sp>
        <p:nvSpPr>
          <p:cNvPr id="8" name="TextBox 7"/>
          <p:cNvSpPr txBox="1"/>
          <p:nvPr/>
        </p:nvSpPr>
        <p:spPr>
          <a:xfrm>
            <a:off x="457200" y="3200400"/>
            <a:ext cx="1981200" cy="1447800"/>
          </a:xfrm>
          <a:prstGeom prst="rect">
            <a:avLst/>
          </a:prstGeom>
          <a:noFill/>
        </p:spPr>
        <p:txBody>
          <a:bodyPr wrap="square" numCol="1" rtlCol="0">
            <a:normAutofit/>
          </a:bodyPr>
          <a:lstStyle/>
          <a:p>
            <a:pPr>
              <a:buFont typeface="Arial" pitchFamily="34" charset="0"/>
              <a:buChar char="•"/>
            </a:pPr>
            <a:r>
              <a:rPr lang="en-GB" sz="1600" dirty="0" smtClean="0"/>
              <a:t>8:5 :: 1.6:1</a:t>
            </a:r>
          </a:p>
          <a:p>
            <a:pPr>
              <a:buFont typeface="Arial" pitchFamily="34" charset="0"/>
              <a:buChar char="•"/>
            </a:pPr>
            <a:r>
              <a:rPr lang="en-GB" sz="1600" dirty="0" smtClean="0"/>
              <a:t>13:8 :: 1.625:1</a:t>
            </a:r>
          </a:p>
          <a:p>
            <a:pPr>
              <a:buFont typeface="Arial" pitchFamily="34" charset="0"/>
              <a:buChar char="•"/>
            </a:pPr>
            <a:r>
              <a:rPr lang="en-GB" sz="1600" dirty="0" smtClean="0"/>
              <a:t>21:13 :: 1.6154:1 </a:t>
            </a:r>
          </a:p>
          <a:p>
            <a:pPr>
              <a:buFont typeface="Arial" pitchFamily="34" charset="0"/>
              <a:buChar char="•"/>
            </a:pPr>
            <a:r>
              <a:rPr lang="en-GB" sz="1600" dirty="0" smtClean="0"/>
              <a:t>34:21 :: 1.619:1</a:t>
            </a:r>
          </a:p>
          <a:p>
            <a:pPr>
              <a:buFont typeface="Arial" pitchFamily="34" charset="0"/>
              <a:buChar char="•"/>
            </a:pPr>
            <a:r>
              <a:rPr lang="en-GB" sz="1600" dirty="0" smtClean="0"/>
              <a:t>55:34 :: 1.6176:1</a:t>
            </a:r>
          </a:p>
          <a:p>
            <a:pPr>
              <a:buFont typeface="Arial" pitchFamily="34" charset="0"/>
              <a:buChar char="•"/>
            </a:pPr>
            <a:endParaRPr lang="en-GB" dirty="0"/>
          </a:p>
        </p:txBody>
      </p:sp>
      <p:sp>
        <p:nvSpPr>
          <p:cNvPr id="9" name="TextBox 8"/>
          <p:cNvSpPr txBox="1"/>
          <p:nvPr/>
        </p:nvSpPr>
        <p:spPr>
          <a:xfrm>
            <a:off x="8153400" y="0"/>
            <a:ext cx="967264" cy="6858000"/>
          </a:xfrm>
          <a:prstGeom prst="rect">
            <a:avLst/>
          </a:prstGeom>
          <a:noFill/>
        </p:spPr>
        <p:txBody>
          <a:bodyPr vert="vert" wrap="square" rtlCol="0" anchor="ctr" anchorCtr="1">
            <a:normAutofit/>
          </a:bodyPr>
          <a:lstStyle/>
          <a:p>
            <a:r>
              <a:rPr lang="en-GB" sz="2000" dirty="0" smtClean="0">
                <a:solidFill>
                  <a:srgbClr val="FFFF00"/>
                </a:solidFill>
              </a:rPr>
              <a:t>A  diagram showing the Fibonacci numbers. The area of the square is the sum of the previous two square areas. </a:t>
            </a:r>
            <a:endParaRPr lang="en-GB" sz="2000" dirty="0">
              <a:solidFill>
                <a:srgbClr val="FFFF00"/>
              </a:solidFill>
            </a:endParaRPr>
          </a:p>
        </p:txBody>
      </p:sp>
      <p:cxnSp>
        <p:nvCxnSpPr>
          <p:cNvPr id="11" name="Straight Arrow Connector 10"/>
          <p:cNvCxnSpPr/>
          <p:nvPr/>
        </p:nvCxnSpPr>
        <p:spPr>
          <a:xfrm rot="10800000" flipV="1">
            <a:off x="7162800" y="3415840"/>
            <a:ext cx="1143000" cy="360000"/>
          </a:xfrm>
          <a:prstGeom prst="straightConnector1">
            <a:avLst/>
          </a:prstGeom>
          <a:ln w="571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Family of a Drone </a:t>
            </a:r>
            <a:endParaRPr lang="en-GB" dirty="0"/>
          </a:p>
        </p:txBody>
      </p:sp>
      <p:sp>
        <p:nvSpPr>
          <p:cNvPr id="3" name="Content Placeholder 2"/>
          <p:cNvSpPr>
            <a:spLocks noGrp="1"/>
          </p:cNvSpPr>
          <p:nvPr>
            <p:ph idx="1"/>
          </p:nvPr>
        </p:nvSpPr>
        <p:spPr>
          <a:xfrm>
            <a:off x="152400" y="1066800"/>
            <a:ext cx="7924800" cy="5638800"/>
          </a:xfrm>
        </p:spPr>
        <p:txBody>
          <a:bodyPr>
            <a:normAutofit fontScale="70000" lnSpcReduction="20000"/>
          </a:bodyPr>
          <a:lstStyle/>
          <a:p>
            <a:pPr>
              <a:buNone/>
            </a:pPr>
            <a:r>
              <a:rPr lang="en-GB" dirty="0" smtClean="0"/>
              <a:t>A honeybee colony is made up of Drones, Queens and Workers. The females (queens and workers) have a drone and a queen as parents. However, a drone is hatched from unfertilised eggs, laid by a queen but not fertilized by a male drone. Therefore, they only have one parent. </a:t>
            </a:r>
          </a:p>
          <a:p>
            <a:pPr>
              <a:buNone/>
            </a:pPr>
            <a:r>
              <a:rPr lang="en-GB" dirty="0" smtClean="0"/>
              <a:t>The family tree on the next page illustrates the fact that a drone has:</a:t>
            </a:r>
          </a:p>
          <a:p>
            <a:r>
              <a:rPr lang="en-GB" b="1" u="sng" dirty="0" smtClean="0"/>
              <a:t>1</a:t>
            </a:r>
            <a:r>
              <a:rPr lang="en-GB" dirty="0" smtClean="0"/>
              <a:t> parent</a:t>
            </a:r>
          </a:p>
          <a:p>
            <a:r>
              <a:rPr lang="en-GB" b="1" u="sng" dirty="0" smtClean="0"/>
              <a:t>2</a:t>
            </a:r>
            <a:r>
              <a:rPr lang="en-GB" dirty="0" smtClean="0"/>
              <a:t> grandparents</a:t>
            </a:r>
          </a:p>
          <a:p>
            <a:r>
              <a:rPr lang="en-GB" b="1" u="sng" dirty="0" smtClean="0"/>
              <a:t>3</a:t>
            </a:r>
            <a:r>
              <a:rPr lang="en-GB" dirty="0" smtClean="0"/>
              <a:t> great-grandparents</a:t>
            </a:r>
          </a:p>
          <a:p>
            <a:r>
              <a:rPr lang="en-GB" b="1" u="sng" dirty="0" smtClean="0"/>
              <a:t>5</a:t>
            </a:r>
            <a:r>
              <a:rPr lang="en-GB" dirty="0" smtClean="0"/>
              <a:t>  great-great-grandparents</a:t>
            </a:r>
          </a:p>
          <a:p>
            <a:r>
              <a:rPr lang="en-GB" b="1" u="sng" dirty="0" smtClean="0"/>
              <a:t>8</a:t>
            </a:r>
            <a:r>
              <a:rPr lang="en-GB" dirty="0" smtClean="0"/>
              <a:t> great-great-great-grandparents</a:t>
            </a:r>
          </a:p>
          <a:p>
            <a:r>
              <a:rPr lang="en-GB" b="1" u="sng" dirty="0" smtClean="0"/>
              <a:t>13</a:t>
            </a:r>
            <a:r>
              <a:rPr lang="en-GB" dirty="0" smtClean="0"/>
              <a:t> great-great-great-great-grandparents</a:t>
            </a:r>
          </a:p>
          <a:p>
            <a:r>
              <a:rPr lang="en-GB" b="1" u="sng" dirty="0" smtClean="0"/>
              <a:t>21</a:t>
            </a:r>
            <a:r>
              <a:rPr lang="en-GB" dirty="0" smtClean="0"/>
              <a:t> great-great-great-great-great-grandparents</a:t>
            </a:r>
          </a:p>
          <a:p>
            <a:r>
              <a:rPr lang="en-GB" b="1" u="sng" dirty="0" smtClean="0"/>
              <a:t>34</a:t>
            </a:r>
            <a:r>
              <a:rPr lang="en-GB" dirty="0" smtClean="0"/>
              <a:t> great-great-great-great-great-great-grandparents</a:t>
            </a:r>
          </a:p>
          <a:p>
            <a:r>
              <a:rPr lang="en-GB" b="1" u="sng" dirty="0" smtClean="0"/>
              <a:t>55</a:t>
            </a:r>
            <a:r>
              <a:rPr lang="en-GB" dirty="0" smtClean="0"/>
              <a:t> great-great-great-great-great-great-great-grandparents</a:t>
            </a:r>
          </a:p>
          <a:p>
            <a:r>
              <a:rPr lang="en-GB" b="1" u="sng" dirty="0" smtClean="0"/>
              <a:t>89</a:t>
            </a:r>
            <a:r>
              <a:rPr lang="en-GB" dirty="0" smtClean="0"/>
              <a:t> great-great-great-great-great-great-great-great-grandparents</a:t>
            </a:r>
          </a:p>
          <a:p>
            <a:r>
              <a:rPr lang="en-GB" b="1" u="sng" dirty="0" smtClean="0"/>
              <a:t>144</a:t>
            </a:r>
            <a:r>
              <a:rPr lang="en-GB" dirty="0" smtClean="0"/>
              <a:t> great-great-great-great-great-great-great-great-great-grandparents</a:t>
            </a:r>
          </a:p>
          <a:p>
            <a:r>
              <a:rPr lang="en-GB" dirty="0" smtClean="0"/>
              <a:t>Etc. </a:t>
            </a:r>
          </a:p>
          <a:p>
            <a:pPr algn="ctr">
              <a:buNone/>
            </a:pPr>
            <a:r>
              <a:rPr lang="en-GB" dirty="0" smtClean="0"/>
              <a:t>All these bold and underlined numbers are Fibonacci Numbers. </a:t>
            </a:r>
          </a:p>
          <a:p>
            <a:pPr algn="ctr">
              <a:buNone/>
            </a:pPr>
            <a:r>
              <a:rPr lang="en-GB" dirty="0" smtClean="0"/>
              <a:t>The family of a Drone happens to relate to the Golden Ratio!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range">
      <a:dk1>
        <a:srgbClr val="FF0000"/>
      </a:dk1>
      <a:lt1>
        <a:srgbClr val="FFC000"/>
      </a:lt1>
      <a:dk2>
        <a:srgbClr val="FF3300"/>
      </a:dk2>
      <a:lt2>
        <a:srgbClr val="FFFF00"/>
      </a:lt2>
      <a:accent1>
        <a:srgbClr val="FF6600"/>
      </a:accent1>
      <a:accent2>
        <a:srgbClr val="FF6600"/>
      </a:accent2>
      <a:accent3>
        <a:srgbClr val="FF6600"/>
      </a:accent3>
      <a:accent4>
        <a:srgbClr val="FF6600"/>
      </a:accent4>
      <a:accent5>
        <a:srgbClr val="FF6600"/>
      </a:accent5>
      <a:accent6>
        <a:srgbClr val="FF6600"/>
      </a:accent6>
      <a:hlink>
        <a:srgbClr val="FF6600"/>
      </a:hlink>
      <a:folHlink>
        <a:srgbClr val="FF660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3601</TotalTime>
  <Words>3750</Words>
  <Application>Microsoft Office PowerPoint</Application>
  <PresentationFormat>On-screen Show (4:3)</PresentationFormat>
  <Paragraphs>351</Paragraphs>
  <Slides>30</Slides>
  <Notes>30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Opulent</vt:lpstr>
      <vt:lpstr>The Golden Ratio</vt:lpstr>
      <vt:lpstr>Introduction</vt:lpstr>
      <vt:lpstr>AOI’s and Unit Question </vt:lpstr>
      <vt:lpstr>The Golden Ratio</vt:lpstr>
      <vt:lpstr>φ (Phi)</vt:lpstr>
      <vt:lpstr>The Golden Rectangle and Triangle  </vt:lpstr>
      <vt:lpstr>Slide 7</vt:lpstr>
      <vt:lpstr>Fibonacci Numbers </vt:lpstr>
      <vt:lpstr>Family of a Drone </vt:lpstr>
      <vt:lpstr>Family of a Drone</vt:lpstr>
      <vt:lpstr>Investigation </vt:lpstr>
      <vt:lpstr>Items Used</vt:lpstr>
      <vt:lpstr>Ratio of Parts of My Face</vt:lpstr>
      <vt:lpstr>Ratio of Parts of My Face </vt:lpstr>
      <vt:lpstr>Comparing Faces of Classmates  </vt:lpstr>
      <vt:lpstr>Comparing Faces of Classmates</vt:lpstr>
      <vt:lpstr>Faces of Celebrities </vt:lpstr>
      <vt:lpstr>Comparing The Face of an Adult </vt:lpstr>
      <vt:lpstr>Comparing The Face of an Adult to a Celebrity </vt:lpstr>
      <vt:lpstr>The Parthenon  </vt:lpstr>
      <vt:lpstr>Uses of the Golden Ratio in Art</vt:lpstr>
      <vt:lpstr>Uses of The Golden Ratio in Greek Architecture</vt:lpstr>
      <vt:lpstr>The Temple of Artemis</vt:lpstr>
      <vt:lpstr>Uses of the Golden Ratio in Nature</vt:lpstr>
      <vt:lpstr>Uses of the Golden Ratio in Nature</vt:lpstr>
      <vt:lpstr>Reflection on AOI’s</vt:lpstr>
      <vt:lpstr>Reflection on Unit Question</vt:lpstr>
      <vt:lpstr>Reflection on Project</vt:lpstr>
      <vt:lpstr>Bibliography</vt:lpstr>
      <vt:lpstr>Bibliography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Golden Ratio</dc:title>
  <dc:creator>Aditya Krishnan</dc:creator>
  <cp:lastModifiedBy>Aditya Krishnan</cp:lastModifiedBy>
  <cp:revision>503</cp:revision>
  <dcterms:created xsi:type="dcterms:W3CDTF">2006-08-16T00:00:00Z</dcterms:created>
  <dcterms:modified xsi:type="dcterms:W3CDTF">2010-04-16T14:42:56Z</dcterms:modified>
</cp:coreProperties>
</file>